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143500" cx="9144000"/>
  <p:notesSz cx="6858000" cy="9144000"/>
  <p:embeddedFontLst>
    <p:embeddedFont>
      <p:font typeface="Nunito"/>
      <p:regular r:id="rId99"/>
      <p:bold r:id="rId100"/>
      <p:italic r:id="rId101"/>
      <p:boldItalic r:id="rId102"/>
    </p:embeddedFont>
    <p:embeddedFont>
      <p:font typeface="Maven Pro"/>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A37A07-15A7-45A7-8C03-C55A16824CC0}">
  <a:tblStyle styleId="{C1A37A07-15A7-45A7-8C03-C55A16824C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963603E-F8DC-4653-B219-4CB62415DA2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MavenPro-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avenPro-regular.fntdata"/><Relationship Id="rId102" Type="http://schemas.openxmlformats.org/officeDocument/2006/relationships/font" Target="fonts/Nunito-boldItalic.fntdata"/><Relationship Id="rId101" Type="http://schemas.openxmlformats.org/officeDocument/2006/relationships/font" Target="fonts/Nunito-italic.fntdata"/><Relationship Id="rId100" Type="http://schemas.openxmlformats.org/officeDocument/2006/relationships/font" Target="fonts/Nunit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Nunito-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16aeaa50c_1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16aeaa50c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f96593a62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f96593a62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f96593a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f96593a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f96593a6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f96593a6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f96593a6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f96593a6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f96593a6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f96593a6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c6c01ba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c6c01ba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c6c01ba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c6c01ba5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6aeaa50c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6aeaa50c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f96593a62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f96593a62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6a1dffe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6a1dffe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d46fce42c_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d46fce42c_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d46fce42c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d46fce42c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f96593a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f96593a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d3bb4775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d3bb4775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d3bb4775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d3bb4775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d3bb4775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d3bb4775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d3bb4775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d3bb4775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d46fce42c_8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d46fce42c_8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d3bb4775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d3bb4775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d3bb47c4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d3bb47c4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d3bb4775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d3bb4775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d3bb47c4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d3bb47c4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16aeaa50c_1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16aeaa50c_1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16aeaa50c_1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16aeaa50c_1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16aeaa50c_1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16aeaa50c_1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d3bb47c4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d3bb47c4a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16aeaa50c_1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16aeaa50c_1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16aeaa50c_1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16aeaa50c_1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d3bb47c4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d3bb47c4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d3bb47c4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d3bb47c4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c6c01ba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c6c01ba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3bb4775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3bb4775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c6c01ba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c6c01ba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ebb040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ebb040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c6c01ba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c6c01ba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d3bb47c4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d3bb47c4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d3bb47c4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8d3bb47c4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c6c01ba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c6c01ba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dcd7b9f2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dcd7b9f2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fbc560ac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fbc560ac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d3bb47c4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d3bb47c4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8d3bb47c4a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8d3bb47c4a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d3bb47c4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d3bb47c4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d3bb47c4a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d3bb47c4a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f2e10f75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f2e10f75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8c6bc3775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c6bc3775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c6bc3775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c6bc3775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16aeaa50c_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16aeaa50c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f2e10f751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f2e10f751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c6bc3775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c6bc3775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f2e10f751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f2e10f751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16aeaa50c_15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16aeaa50c_15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f96593a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f96593a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d3bb47c4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d3bb47c4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dcd7b9f2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dcd7b9f2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8fbc560ac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8fbc560ac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8fbc560ac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8fbc560ac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d3bb47c4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8d3bb47c4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916aeaa5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916aeaa5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16aeaa50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16aeaa50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916aeaa50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916aeaa50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8d3bb47c4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8d3bb47c4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8f504b50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8f504b50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d3bb47c4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8d3bb47c4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d3bb47c4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d3bb47c4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d3bb47c4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d3bb47c4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8dd104f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8dd104f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dd104fe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dd104fe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8dd104fe6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8dd104fe6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916aeaa50c_1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916aeaa50c_1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2fddcb2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2fddcb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16aeaa50c_1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916aeaa50c_1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16aeaa50c_1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916aeaa50c_1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916aeaa50c_1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916aeaa50c_1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92fddcb2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92fddcb2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d3bb47c4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d3bb47c4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92fddcb2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92fddcb2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92fddcb2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92fddcb2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2fddcb22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92fddcb22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24f0c6d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24f0c6d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916aeaa50c_1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916aeaa50c_1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8dd104fe6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8dd104fe6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916aeaa50c_1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916aeaa50c_1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916aeaa50c_1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916aeaa50c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dd104fe6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dd104fe6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8d3bb47c4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8d3bb47c4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d3bb47c4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d3bb47c4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8d3bb47c4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d3bb47c4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8ea4e6787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8ea4e6787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916aeaa50c_15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916aeaa50c_15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5.png"/><Relationship Id="rId7"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ngularjs.org/"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eactjs.org/" TargetMode="Externa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vuetifyjs.com/en/"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ocket.io/" TargetMode="Externa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10.png"/><Relationship Id="rId5" Type="http://schemas.openxmlformats.org/officeDocument/2006/relationships/hyperlink" Target="http://localhost:300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vuejs.org/" TargetMode="Externa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1" Type="http://schemas.openxmlformats.org/officeDocument/2006/relationships/hyperlink" Target="https://haicoder.net/vue/vue-vshow.html" TargetMode="External"/><Relationship Id="rId10" Type="http://schemas.openxmlformats.org/officeDocument/2006/relationships/hyperlink" Target="https://haicoder.net/vue/vue-velse-if.html" TargetMode="External"/><Relationship Id="rId13" Type="http://schemas.openxmlformats.org/officeDocument/2006/relationships/hyperlink" Target="https://haicoder.net/vue/vue-vbind.html" TargetMode="External"/><Relationship Id="rId12" Type="http://schemas.openxmlformats.org/officeDocument/2006/relationships/hyperlink" Target="https://haicoder.net/vue/vue-vfor.html"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haicoder.net/vue/vue-vtext.html" TargetMode="External"/><Relationship Id="rId4" Type="http://schemas.openxmlformats.org/officeDocument/2006/relationships/hyperlink" Target="https://haicoder.net/vue/vue-vhtml.html" TargetMode="External"/><Relationship Id="rId9" Type="http://schemas.openxmlformats.org/officeDocument/2006/relationships/hyperlink" Target="https://haicoder.net/vue/vue-velse.html" TargetMode="External"/><Relationship Id="rId15" Type="http://schemas.openxmlformats.org/officeDocument/2006/relationships/hyperlink" Target="https://haicoder.net/vue/vue-von.html" TargetMode="External"/><Relationship Id="rId14" Type="http://schemas.openxmlformats.org/officeDocument/2006/relationships/hyperlink" Target="https://haicoder.net/vue/vue-vmodel.html" TargetMode="External"/><Relationship Id="rId16" Type="http://schemas.openxmlformats.org/officeDocument/2006/relationships/image" Target="../media/image10.png"/><Relationship Id="rId5" Type="http://schemas.openxmlformats.org/officeDocument/2006/relationships/hyperlink" Target="https://haicoder.net/vue/vue-vpre.html" TargetMode="External"/><Relationship Id="rId6" Type="http://schemas.openxmlformats.org/officeDocument/2006/relationships/hyperlink" Target="https://haicoder.net/vue/vue-vcloak.html" TargetMode="External"/><Relationship Id="rId7" Type="http://schemas.openxmlformats.org/officeDocument/2006/relationships/hyperlink" Target="https://haicoder.net/vue/vue-vonce.html" TargetMode="External"/><Relationship Id="rId8" Type="http://schemas.openxmlformats.org/officeDocument/2006/relationships/hyperlink" Target="https://haicoder.net/vue/vue-vif.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v8.dev/" TargetMode="External"/><Relationship Id="rId4" Type="http://schemas.openxmlformats.org/officeDocument/2006/relationships/hyperlink" Target="https://nodejs.org/en/" TargetMode="External"/><Relationship Id="rId5"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microzz/todo-list-vuejs.git" TargetMode="External"/><Relationship Id="rId4" Type="http://schemas.openxmlformats.org/officeDocument/2006/relationships/image" Target="../media/image40.png"/><Relationship Id="rId5"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8.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7.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網頁&amp; 資料庫工具</a:t>
            </a:r>
            <a:endParaRPr/>
          </a:p>
          <a:p>
            <a:pPr indent="0" lvl="0" marL="0" rtl="0" algn="l">
              <a:spcBef>
                <a:spcPts val="0"/>
              </a:spcBef>
              <a:spcAft>
                <a:spcPts val="0"/>
              </a:spcAft>
              <a:buNone/>
            </a:pPr>
            <a:r>
              <a:rPr lang="zh-TW"/>
              <a:t>重點整理</a:t>
            </a:r>
            <a:endParaRPr/>
          </a:p>
        </p:txBody>
      </p:sp>
      <p:sp>
        <p:nvSpPr>
          <p:cNvPr id="278" name="Google Shape;278;p13"/>
          <p:cNvSpPr txBox="1"/>
          <p:nvPr>
            <p:ph idx="1" type="subTitle"/>
          </p:nvPr>
        </p:nvSpPr>
        <p:spPr>
          <a:xfrm>
            <a:off x="824000" y="423175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中國科大實習生1061461048 chihyen_HSU(SDD2)</a:t>
            </a:r>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712400" y="-1588"/>
            <a:ext cx="924802" cy="638668"/>
          </a:xfrm>
          <a:prstGeom prst="rect">
            <a:avLst/>
          </a:prstGeom>
          <a:noFill/>
          <a:ln>
            <a:noFill/>
          </a:ln>
        </p:spPr>
      </p:pic>
      <p:pic>
        <p:nvPicPr>
          <p:cNvPr id="280" name="Google Shape;280;p13"/>
          <p:cNvPicPr preferRelativeResize="0"/>
          <p:nvPr/>
        </p:nvPicPr>
        <p:blipFill>
          <a:blip r:embed="rId4">
            <a:alphaModFix/>
          </a:blip>
          <a:stretch>
            <a:fillRect/>
          </a:stretch>
        </p:blipFill>
        <p:spPr>
          <a:xfrm>
            <a:off x="1730533" y="40980"/>
            <a:ext cx="592224" cy="512257"/>
          </a:xfrm>
          <a:prstGeom prst="rect">
            <a:avLst/>
          </a:prstGeom>
          <a:noFill/>
          <a:ln>
            <a:noFill/>
          </a:ln>
        </p:spPr>
      </p:pic>
      <p:pic>
        <p:nvPicPr>
          <p:cNvPr id="281" name="Google Shape;281;p13"/>
          <p:cNvPicPr preferRelativeResize="0"/>
          <p:nvPr/>
        </p:nvPicPr>
        <p:blipFill>
          <a:blip r:embed="rId5">
            <a:alphaModFix/>
          </a:blip>
          <a:stretch>
            <a:fillRect/>
          </a:stretch>
        </p:blipFill>
        <p:spPr>
          <a:xfrm>
            <a:off x="4752225" y="24375"/>
            <a:ext cx="924801" cy="545474"/>
          </a:xfrm>
          <a:prstGeom prst="rect">
            <a:avLst/>
          </a:prstGeom>
          <a:noFill/>
          <a:ln>
            <a:noFill/>
          </a:ln>
        </p:spPr>
      </p:pic>
      <p:pic>
        <p:nvPicPr>
          <p:cNvPr id="282" name="Google Shape;282;p13"/>
          <p:cNvPicPr preferRelativeResize="0"/>
          <p:nvPr/>
        </p:nvPicPr>
        <p:blipFill>
          <a:blip r:embed="rId6">
            <a:alphaModFix/>
          </a:blip>
          <a:stretch>
            <a:fillRect/>
          </a:stretch>
        </p:blipFill>
        <p:spPr>
          <a:xfrm>
            <a:off x="3597625" y="32249"/>
            <a:ext cx="1086216" cy="463500"/>
          </a:xfrm>
          <a:prstGeom prst="rect">
            <a:avLst/>
          </a:prstGeom>
          <a:noFill/>
          <a:ln>
            <a:noFill/>
          </a:ln>
        </p:spPr>
      </p:pic>
      <p:pic>
        <p:nvPicPr>
          <p:cNvPr id="283" name="Google Shape;283;p13"/>
          <p:cNvPicPr preferRelativeResize="0"/>
          <p:nvPr/>
        </p:nvPicPr>
        <p:blipFill>
          <a:blip r:embed="rId7">
            <a:alphaModFix/>
          </a:blip>
          <a:stretch>
            <a:fillRect/>
          </a:stretch>
        </p:blipFill>
        <p:spPr>
          <a:xfrm>
            <a:off x="5823150" y="24375"/>
            <a:ext cx="798374" cy="737549"/>
          </a:xfrm>
          <a:prstGeom prst="rect">
            <a:avLst/>
          </a:prstGeom>
          <a:noFill/>
          <a:ln>
            <a:noFill/>
          </a:ln>
        </p:spPr>
      </p:pic>
      <p:pic>
        <p:nvPicPr>
          <p:cNvPr id="284" name="Google Shape;284;p13"/>
          <p:cNvPicPr preferRelativeResize="0"/>
          <p:nvPr/>
        </p:nvPicPr>
        <p:blipFill>
          <a:blip r:embed="rId8">
            <a:alphaModFix/>
          </a:blip>
          <a:stretch>
            <a:fillRect/>
          </a:stretch>
        </p:blipFill>
        <p:spPr>
          <a:xfrm>
            <a:off x="8285150" y="4808373"/>
            <a:ext cx="798374" cy="266952"/>
          </a:xfrm>
          <a:prstGeom prst="rect">
            <a:avLst/>
          </a:prstGeom>
          <a:noFill/>
          <a:ln>
            <a:noFill/>
          </a:ln>
        </p:spPr>
      </p:pic>
      <p:pic>
        <p:nvPicPr>
          <p:cNvPr id="285" name="Google Shape;285;p13"/>
          <p:cNvPicPr preferRelativeResize="0"/>
          <p:nvPr/>
        </p:nvPicPr>
        <p:blipFill>
          <a:blip r:embed="rId9">
            <a:alphaModFix/>
          </a:blip>
          <a:stretch>
            <a:fillRect/>
          </a:stretch>
        </p:blipFill>
        <p:spPr>
          <a:xfrm>
            <a:off x="6843100" y="-2"/>
            <a:ext cx="1236744" cy="463499"/>
          </a:xfrm>
          <a:prstGeom prst="rect">
            <a:avLst/>
          </a:prstGeom>
          <a:noFill/>
          <a:ln>
            <a:noFill/>
          </a:ln>
        </p:spPr>
      </p:pic>
      <p:pic>
        <p:nvPicPr>
          <p:cNvPr id="286" name="Google Shape;286;p13"/>
          <p:cNvPicPr preferRelativeResize="0"/>
          <p:nvPr/>
        </p:nvPicPr>
        <p:blipFill>
          <a:blip r:embed="rId10">
            <a:alphaModFix/>
          </a:blip>
          <a:stretch>
            <a:fillRect/>
          </a:stretch>
        </p:blipFill>
        <p:spPr>
          <a:xfrm>
            <a:off x="8114675" y="101508"/>
            <a:ext cx="927690" cy="309225"/>
          </a:xfrm>
          <a:prstGeom prst="rect">
            <a:avLst/>
          </a:prstGeom>
          <a:noFill/>
          <a:ln>
            <a:noFill/>
          </a:ln>
        </p:spPr>
      </p:pic>
      <p:pic>
        <p:nvPicPr>
          <p:cNvPr id="287" name="Google Shape;287;p13"/>
          <p:cNvPicPr preferRelativeResize="0"/>
          <p:nvPr/>
        </p:nvPicPr>
        <p:blipFill rotWithShape="1">
          <a:blip r:embed="rId11">
            <a:alphaModFix/>
          </a:blip>
          <a:srcRect b="21054" l="39491" r="39596" t="39258"/>
          <a:stretch/>
        </p:blipFill>
        <p:spPr>
          <a:xfrm>
            <a:off x="36000" y="0"/>
            <a:ext cx="592225" cy="635498"/>
          </a:xfrm>
          <a:prstGeom prst="rect">
            <a:avLst/>
          </a:prstGeom>
          <a:noFill/>
          <a:ln>
            <a:noFill/>
          </a:ln>
        </p:spPr>
      </p:pic>
      <p:pic>
        <p:nvPicPr>
          <p:cNvPr id="288" name="Google Shape;288;p13"/>
          <p:cNvPicPr preferRelativeResize="0"/>
          <p:nvPr/>
        </p:nvPicPr>
        <p:blipFill>
          <a:blip r:embed="rId12">
            <a:alphaModFix/>
          </a:blip>
          <a:stretch>
            <a:fillRect/>
          </a:stretch>
        </p:blipFill>
        <p:spPr>
          <a:xfrm flipH="1">
            <a:off x="2416075" y="-1"/>
            <a:ext cx="375734" cy="512250"/>
          </a:xfrm>
          <a:prstGeom prst="rect">
            <a:avLst/>
          </a:prstGeom>
          <a:noFill/>
          <a:ln>
            <a:noFill/>
          </a:ln>
        </p:spPr>
      </p:pic>
      <p:pic>
        <p:nvPicPr>
          <p:cNvPr id="289" name="Google Shape;289;p13"/>
          <p:cNvPicPr preferRelativeResize="0"/>
          <p:nvPr/>
        </p:nvPicPr>
        <p:blipFill>
          <a:blip r:embed="rId13">
            <a:alphaModFix/>
          </a:blip>
          <a:stretch>
            <a:fillRect/>
          </a:stretch>
        </p:blipFill>
        <p:spPr>
          <a:xfrm>
            <a:off x="3006845" y="24383"/>
            <a:ext cx="375725" cy="4634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npm</a:t>
            </a:r>
            <a:r>
              <a:rPr lang="zh-TW"/>
              <a:t>指令：</a:t>
            </a:r>
            <a:endParaRPr/>
          </a:p>
        </p:txBody>
      </p:sp>
      <p:sp>
        <p:nvSpPr>
          <p:cNvPr id="352" name="Google Shape;352;p22"/>
          <p:cNvSpPr txBox="1"/>
          <p:nvPr>
            <p:ph idx="1" type="body"/>
          </p:nvPr>
        </p:nvSpPr>
        <p:spPr>
          <a:xfrm>
            <a:off x="1206625" y="1384500"/>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zh-TW" sz="2300"/>
              <a:t>npm -v    npm</a:t>
            </a:r>
            <a:r>
              <a:rPr lang="zh-TW" sz="2300"/>
              <a:t>版本控制</a:t>
            </a:r>
            <a:endParaRPr sz="2300"/>
          </a:p>
          <a:p>
            <a:pPr indent="-374650" lvl="0" marL="457200" rtl="0" algn="l">
              <a:spcBef>
                <a:spcPts val="0"/>
              </a:spcBef>
              <a:spcAft>
                <a:spcPts val="0"/>
              </a:spcAft>
              <a:buSzPts val="2300"/>
              <a:buChar char="●"/>
            </a:pPr>
            <a:r>
              <a:rPr lang="zh-TW" sz="2300"/>
              <a:t>npm list   列出目前工作目錄安裝的套件</a:t>
            </a:r>
            <a:endParaRPr sz="2300"/>
          </a:p>
          <a:p>
            <a:pPr indent="-374650" lvl="0" marL="457200" rtl="0" algn="l">
              <a:spcBef>
                <a:spcPts val="0"/>
              </a:spcBef>
              <a:spcAft>
                <a:spcPts val="0"/>
              </a:spcAft>
              <a:buSzPts val="2300"/>
              <a:buChar char="●"/>
            </a:pPr>
            <a:r>
              <a:rPr lang="zh-TW" sz="2300"/>
              <a:t>npm install  module _name  安裝於目前目錄</a:t>
            </a:r>
            <a:endParaRPr sz="2300"/>
          </a:p>
          <a:p>
            <a:pPr indent="-374650" lvl="0" marL="457200" rtl="0" algn="l">
              <a:spcBef>
                <a:spcPts val="0"/>
              </a:spcBef>
              <a:spcAft>
                <a:spcPts val="0"/>
              </a:spcAft>
              <a:buSzPts val="2300"/>
              <a:buChar char="●"/>
            </a:pPr>
            <a:r>
              <a:rPr lang="zh-TW" sz="2300"/>
              <a:t>npm install -g  module _name   安裝於系統目錄</a:t>
            </a:r>
            <a:endParaRPr sz="2300"/>
          </a:p>
          <a:p>
            <a:pPr indent="-374650" lvl="0" marL="457200" rtl="0" algn="l">
              <a:spcBef>
                <a:spcPts val="0"/>
              </a:spcBef>
              <a:spcAft>
                <a:spcPts val="0"/>
              </a:spcAft>
              <a:buSzPts val="2300"/>
              <a:buChar char="●"/>
            </a:pPr>
            <a:r>
              <a:rPr lang="zh-TW" sz="2300"/>
              <a:t>npm update  module _name 更新套件</a:t>
            </a:r>
            <a:endParaRPr sz="23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3" name="Google Shape;353;p22"/>
          <p:cNvPicPr preferRelativeResize="0"/>
          <p:nvPr/>
        </p:nvPicPr>
        <p:blipFill>
          <a:blip r:embed="rId3">
            <a:alphaModFix/>
          </a:blip>
          <a:stretch>
            <a:fillRect/>
          </a:stretch>
        </p:blipFill>
        <p:spPr>
          <a:xfrm>
            <a:off x="8237125" y="4809119"/>
            <a:ext cx="838751" cy="2804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title"/>
          </p:nvPr>
        </p:nvSpPr>
        <p:spPr>
          <a:xfrm>
            <a:off x="0" y="231905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DEMO - Nodejs</a:t>
            </a:r>
            <a:endParaRPr/>
          </a:p>
        </p:txBody>
      </p:sp>
      <p:pic>
        <p:nvPicPr>
          <p:cNvPr id="359" name="Google Shape;359;p2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1258950" y="752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Getting Start</a:t>
            </a:r>
            <a:endParaRPr/>
          </a:p>
        </p:txBody>
      </p:sp>
      <p:sp>
        <p:nvSpPr>
          <p:cNvPr id="365" name="Google Shape;365;p24"/>
          <p:cNvSpPr txBox="1"/>
          <p:nvPr>
            <p:ph idx="1" type="body"/>
          </p:nvPr>
        </p:nvSpPr>
        <p:spPr>
          <a:xfrm>
            <a:off x="1303800" y="815000"/>
            <a:ext cx="7030500" cy="4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500"/>
              <a:t>1.如何安裝Node.js以及NPM</a:t>
            </a:r>
            <a:endParaRPr sz="1500"/>
          </a:p>
          <a:p>
            <a:pPr indent="0" lvl="0" marL="0" rtl="0" algn="l">
              <a:spcBef>
                <a:spcPts val="1600"/>
              </a:spcBef>
              <a:spcAft>
                <a:spcPts val="0"/>
              </a:spcAft>
              <a:buNone/>
            </a:pPr>
            <a:r>
              <a:rPr lang="zh-TW" sz="1500"/>
              <a:t>-Linux系統(以Ubuntu為例)使用apt-get 來安裝</a:t>
            </a:r>
            <a:endParaRPr sz="1500"/>
          </a:p>
          <a:p>
            <a:pPr indent="0" lvl="0" marL="0" rtl="0" algn="l">
              <a:spcBef>
                <a:spcPts val="1600"/>
              </a:spcBef>
              <a:spcAft>
                <a:spcPts val="0"/>
              </a:spcAft>
              <a:buNone/>
            </a:pPr>
            <a:r>
              <a:rPr lang="zh-TW" sz="1500"/>
              <a:t>$ abc@abc-G75VW:~$ </a:t>
            </a:r>
            <a:r>
              <a:rPr lang="zh-TW" sz="1500">
                <a:solidFill>
                  <a:srgbClr val="0000FF"/>
                </a:solidFill>
              </a:rPr>
              <a:t>sudo apt-get install nodejs</a:t>
            </a:r>
            <a:endParaRPr sz="1500">
              <a:solidFill>
                <a:srgbClr val="0000FF"/>
              </a:solidFill>
            </a:endParaRPr>
          </a:p>
          <a:p>
            <a:pPr indent="0" lvl="0" marL="0" rtl="0" algn="l">
              <a:spcBef>
                <a:spcPts val="1600"/>
              </a:spcBef>
              <a:spcAft>
                <a:spcPts val="0"/>
              </a:spcAft>
              <a:buNone/>
            </a:pPr>
            <a:r>
              <a:rPr lang="zh-TW" sz="1500"/>
              <a:t>$ abc@abc-G75VW:$ </a:t>
            </a:r>
            <a:r>
              <a:rPr lang="zh-TW" sz="1500">
                <a:solidFill>
                  <a:srgbClr val="0000FF"/>
                </a:solidFill>
              </a:rPr>
              <a:t>sudo apt-get install npm</a:t>
            </a:r>
            <a:endParaRPr sz="1500">
              <a:solidFill>
                <a:srgbClr val="0000FF"/>
              </a:solidFill>
            </a:endParaRPr>
          </a:p>
          <a:p>
            <a:pPr indent="0" lvl="0" marL="0" rtl="0" algn="l">
              <a:spcBef>
                <a:spcPts val="1600"/>
              </a:spcBef>
              <a:spcAft>
                <a:spcPts val="0"/>
              </a:spcAft>
              <a:buNone/>
            </a:pPr>
            <a:r>
              <a:rPr lang="zh-TW" sz="1500"/>
              <a:t>2.執行以下指令node -v和npm -v，即可以看到目前已安裝的版本。</a:t>
            </a:r>
            <a:endParaRPr sz="1500"/>
          </a:p>
          <a:p>
            <a:pPr indent="0" lvl="0" marL="0" rtl="0" algn="l">
              <a:spcBef>
                <a:spcPts val="1600"/>
              </a:spcBef>
              <a:spcAft>
                <a:spcPts val="0"/>
              </a:spcAft>
              <a:buNone/>
            </a:pPr>
            <a:r>
              <a:rPr lang="zh-TW" sz="1500"/>
              <a:t>$abc@abc-G75VW:~$ </a:t>
            </a:r>
            <a:r>
              <a:rPr lang="zh-TW" sz="1500">
                <a:solidFill>
                  <a:srgbClr val="0000FF"/>
                </a:solidFill>
              </a:rPr>
              <a:t>sudo node -v</a:t>
            </a:r>
            <a:endParaRPr sz="1500">
              <a:solidFill>
                <a:srgbClr val="0000FF"/>
              </a:solidFill>
            </a:endParaRPr>
          </a:p>
          <a:p>
            <a:pPr indent="0" lvl="0" marL="0" rtl="0" algn="l">
              <a:spcBef>
                <a:spcPts val="1600"/>
              </a:spcBef>
              <a:spcAft>
                <a:spcPts val="0"/>
              </a:spcAft>
              <a:buNone/>
            </a:pPr>
            <a:r>
              <a:rPr lang="zh-TW" sz="1500">
                <a:solidFill>
                  <a:srgbClr val="0000FF"/>
                </a:solidFill>
              </a:rPr>
              <a:t>v8.10.0</a:t>
            </a:r>
            <a:endParaRPr sz="1500">
              <a:solidFill>
                <a:srgbClr val="0000FF"/>
              </a:solidFill>
            </a:endParaRPr>
          </a:p>
          <a:p>
            <a:pPr indent="0" lvl="0" marL="0" rtl="0" algn="l">
              <a:spcBef>
                <a:spcPts val="1600"/>
              </a:spcBef>
              <a:spcAft>
                <a:spcPts val="0"/>
              </a:spcAft>
              <a:buNone/>
            </a:pPr>
            <a:r>
              <a:rPr lang="zh-TW" sz="1500"/>
              <a:t>abc@abc-G75VW:~$</a:t>
            </a:r>
            <a:r>
              <a:rPr lang="zh-TW" sz="1500">
                <a:solidFill>
                  <a:srgbClr val="0000FF"/>
                </a:solidFill>
              </a:rPr>
              <a:t> npm -v</a:t>
            </a:r>
            <a:endParaRPr sz="1500">
              <a:solidFill>
                <a:srgbClr val="0000FF"/>
              </a:solidFill>
            </a:endParaRPr>
          </a:p>
          <a:p>
            <a:pPr indent="0" lvl="0" marL="0" rtl="0" algn="l">
              <a:spcBef>
                <a:spcPts val="1600"/>
              </a:spcBef>
              <a:spcAft>
                <a:spcPts val="0"/>
              </a:spcAft>
              <a:buNone/>
            </a:pPr>
            <a:r>
              <a:rPr lang="zh-TW" sz="1500">
                <a:solidFill>
                  <a:srgbClr val="0000FF"/>
                </a:solidFill>
              </a:rPr>
              <a:t>npm@3.5.2 /usr/share/npm</a:t>
            </a:r>
            <a:endParaRPr sz="1500">
              <a:solidFill>
                <a:srgbClr val="0000FF"/>
              </a:solidFill>
            </a:endParaRPr>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a:p>
        </p:txBody>
      </p:sp>
      <p:pic>
        <p:nvPicPr>
          <p:cNvPr id="366" name="Google Shape;366;p24"/>
          <p:cNvPicPr preferRelativeResize="0"/>
          <p:nvPr/>
        </p:nvPicPr>
        <p:blipFill>
          <a:blip r:embed="rId3">
            <a:alphaModFix/>
          </a:blip>
          <a:stretch>
            <a:fillRect/>
          </a:stretch>
        </p:blipFill>
        <p:spPr>
          <a:xfrm>
            <a:off x="8289450" y="4826596"/>
            <a:ext cx="786425" cy="2629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1244000" y="344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如何使用node.js?</a:t>
            </a:r>
            <a:endParaRPr/>
          </a:p>
        </p:txBody>
      </p:sp>
      <p:sp>
        <p:nvSpPr>
          <p:cNvPr id="372" name="Google Shape;372;p25"/>
          <p:cNvSpPr txBox="1"/>
          <p:nvPr>
            <p:ph idx="1" type="body"/>
          </p:nvPr>
        </p:nvSpPr>
        <p:spPr>
          <a:xfrm>
            <a:off x="1040850" y="944825"/>
            <a:ext cx="7089900" cy="3575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zh-TW" sz="1900">
                <a:solidFill>
                  <a:srgbClr val="000000"/>
                </a:solidFill>
                <a:latin typeface="Arial"/>
                <a:ea typeface="Arial"/>
                <a:cs typeface="Arial"/>
                <a:sym typeface="Arial"/>
              </a:rPr>
              <a:t>用Node.js撰寫的範例：</a:t>
            </a:r>
            <a:endParaRPr sz="1900">
              <a:solidFill>
                <a:srgbClr val="000000"/>
              </a:solidFill>
              <a:latin typeface="Arial"/>
              <a:ea typeface="Arial"/>
              <a:cs typeface="Arial"/>
              <a:sym typeface="Arial"/>
            </a:endParaRPr>
          </a:p>
          <a:p>
            <a:pPr indent="0" lvl="0" marL="0" rtl="0" algn="l">
              <a:spcBef>
                <a:spcPts val="1200"/>
              </a:spcBef>
              <a:spcAft>
                <a:spcPts val="0"/>
              </a:spcAft>
              <a:buNone/>
            </a:pPr>
            <a:r>
              <a:rPr lang="zh-TW">
                <a:solidFill>
                  <a:srgbClr val="000000"/>
                </a:solidFill>
                <a:latin typeface="Arial"/>
                <a:ea typeface="Arial"/>
                <a:cs typeface="Arial"/>
                <a:sym typeface="Arial"/>
              </a:rPr>
              <a:t>abc@abc-G75VW:~/sample/sample2$ </a:t>
            </a:r>
            <a:r>
              <a:rPr b="1" lang="zh-TW">
                <a:solidFill>
                  <a:srgbClr val="0000FF"/>
                </a:solidFill>
                <a:latin typeface="Arial"/>
                <a:ea typeface="Arial"/>
                <a:cs typeface="Arial"/>
                <a:sym typeface="Arial"/>
              </a:rPr>
              <a:t>vi helloworld.js</a:t>
            </a:r>
            <a:endParaRPr b="1">
              <a:solidFill>
                <a:srgbClr val="0000FF"/>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abc@abc-G75VW:~/sample/sample2$</a:t>
            </a:r>
            <a:r>
              <a:rPr b="1" lang="zh-TW">
                <a:solidFill>
                  <a:srgbClr val="000000"/>
                </a:solidFill>
                <a:latin typeface="Arial"/>
                <a:ea typeface="Arial"/>
                <a:cs typeface="Arial"/>
                <a:sym typeface="Arial"/>
              </a:rPr>
              <a:t> </a:t>
            </a:r>
            <a:r>
              <a:rPr b="1" lang="zh-TW">
                <a:solidFill>
                  <a:srgbClr val="0000FF"/>
                </a:solidFill>
                <a:latin typeface="Arial"/>
                <a:ea typeface="Arial"/>
                <a:cs typeface="Arial"/>
                <a:sym typeface="Arial"/>
              </a:rPr>
              <a:t>cat helloworld.js</a:t>
            </a:r>
            <a:endParaRPr b="1">
              <a:solidFill>
                <a:srgbClr val="0000FF"/>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const http = require('http');</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http.createServer((request, response) =&gt; {</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   response.writeHead(200, { 'Content-Type': 'text/plain' });</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   response.end('Hello World!');</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}).listen(8000);</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abc@abc-G75VW:~/sample/sample2$</a:t>
            </a:r>
            <a:r>
              <a:rPr b="1" lang="zh-TW">
                <a:solidFill>
                  <a:srgbClr val="0000FF"/>
                </a:solidFill>
                <a:latin typeface="Arial"/>
                <a:ea typeface="Arial"/>
                <a:cs typeface="Arial"/>
                <a:sym typeface="Arial"/>
              </a:rPr>
              <a:t>node helloworld.js</a:t>
            </a:r>
            <a:endParaRPr b="1">
              <a:solidFill>
                <a:srgbClr val="0000FF"/>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pic>
        <p:nvPicPr>
          <p:cNvPr id="373" name="Google Shape;373;p25"/>
          <p:cNvPicPr preferRelativeResize="0"/>
          <p:nvPr/>
        </p:nvPicPr>
        <p:blipFill>
          <a:blip r:embed="rId3">
            <a:alphaModFix/>
          </a:blip>
          <a:stretch>
            <a:fillRect/>
          </a:stretch>
        </p:blipFill>
        <p:spPr>
          <a:xfrm>
            <a:off x="5315275" y="1639500"/>
            <a:ext cx="3640650" cy="1555950"/>
          </a:xfrm>
          <a:prstGeom prst="rect">
            <a:avLst/>
          </a:prstGeom>
          <a:noFill/>
          <a:ln cap="flat" cmpd="sng" w="9525">
            <a:solidFill>
              <a:schemeClr val="dk2"/>
            </a:solidFill>
            <a:prstDash val="solid"/>
            <a:round/>
            <a:headEnd len="sm" w="sm" type="none"/>
            <a:tailEnd len="sm" w="sm" type="none"/>
          </a:ln>
        </p:spPr>
      </p:pic>
      <p:pic>
        <p:nvPicPr>
          <p:cNvPr id="374" name="Google Shape;374;p25"/>
          <p:cNvPicPr preferRelativeResize="0"/>
          <p:nvPr/>
        </p:nvPicPr>
        <p:blipFill>
          <a:blip r:embed="rId4">
            <a:alphaModFix/>
          </a:blip>
          <a:stretch>
            <a:fillRect/>
          </a:stretch>
        </p:blipFill>
        <p:spPr>
          <a:xfrm>
            <a:off x="8385550" y="4858725"/>
            <a:ext cx="690324" cy="23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idx="1" type="body"/>
          </p:nvPr>
        </p:nvSpPr>
        <p:spPr>
          <a:xfrm>
            <a:off x="4648200" y="1326200"/>
            <a:ext cx="4527600" cy="3120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a:t>var http = require("http");</a:t>
            </a:r>
            <a:endParaRPr/>
          </a:p>
          <a:p>
            <a:pPr indent="0" lvl="0" marL="0" rtl="0" algn="l">
              <a:spcBef>
                <a:spcPts val="1600"/>
              </a:spcBef>
              <a:spcAft>
                <a:spcPts val="0"/>
              </a:spcAft>
              <a:buNone/>
            </a:pPr>
            <a:r>
              <a:rPr lang="zh-TW"/>
              <a:t>http.createServer(function(request, response) {</a:t>
            </a:r>
            <a:endParaRPr/>
          </a:p>
          <a:p>
            <a:pPr indent="0" lvl="0" marL="0" rtl="0" algn="l">
              <a:spcBef>
                <a:spcPts val="1600"/>
              </a:spcBef>
              <a:spcAft>
                <a:spcPts val="0"/>
              </a:spcAft>
              <a:buNone/>
            </a:pPr>
            <a:r>
              <a:rPr lang="zh-TW"/>
              <a:t>  response.writeHead(200, {"Content-Type": "text/plain"});</a:t>
            </a:r>
            <a:endParaRPr/>
          </a:p>
          <a:p>
            <a:pPr indent="0" lvl="0" marL="0" rtl="0" algn="l">
              <a:spcBef>
                <a:spcPts val="1600"/>
              </a:spcBef>
              <a:spcAft>
                <a:spcPts val="0"/>
              </a:spcAft>
              <a:buNone/>
            </a:pPr>
            <a:r>
              <a:rPr lang="zh-TW"/>
              <a:t>  response.write("Hello World");</a:t>
            </a:r>
            <a:endParaRPr/>
          </a:p>
          <a:p>
            <a:pPr indent="0" lvl="0" marL="0" rtl="0" algn="l">
              <a:spcBef>
                <a:spcPts val="1600"/>
              </a:spcBef>
              <a:spcAft>
                <a:spcPts val="0"/>
              </a:spcAft>
              <a:buNone/>
            </a:pPr>
            <a:r>
              <a:rPr lang="zh-TW"/>
              <a:t>  response.end();</a:t>
            </a:r>
            <a:endParaRPr/>
          </a:p>
          <a:p>
            <a:pPr indent="0" lvl="0" marL="0" rtl="0" algn="l">
              <a:spcBef>
                <a:spcPts val="1600"/>
              </a:spcBef>
              <a:spcAft>
                <a:spcPts val="0"/>
              </a:spcAft>
              <a:buNone/>
            </a:pPr>
            <a:r>
              <a:rPr lang="zh-TW"/>
              <a:t>})</a:t>
            </a:r>
            <a:r>
              <a:rPr lang="zh-TW">
                <a:solidFill>
                  <a:srgbClr val="FF0000"/>
                </a:solidFill>
              </a:rPr>
              <a:t>.listen(8000);</a:t>
            </a:r>
            <a:endParaRPr>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zh-TW"/>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0" name="Google Shape;380;p26"/>
          <p:cNvSpPr txBox="1"/>
          <p:nvPr/>
        </p:nvSpPr>
        <p:spPr>
          <a:xfrm>
            <a:off x="41875" y="1326200"/>
            <a:ext cx="4527600" cy="3120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solidFill>
                  <a:schemeClr val="dk2"/>
                </a:solidFill>
                <a:latin typeface="Nunito"/>
                <a:ea typeface="Nunito"/>
                <a:cs typeface="Nunito"/>
                <a:sym typeface="Nunito"/>
              </a:rPr>
              <a:t>var http = require("http");</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function onRequest(request, response)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response.writeHead(200, {"Content-Type": "text/plain"});</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  response.write("Hello World");</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  response.end();</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rgbClr val="FF0000"/>
                </a:solidFill>
                <a:latin typeface="Nunito"/>
                <a:ea typeface="Nunito"/>
                <a:cs typeface="Nunito"/>
                <a:sym typeface="Nunito"/>
              </a:rPr>
              <a:t>http.createServer(onRequest).listen(8000);</a:t>
            </a:r>
            <a:endParaRPr sz="1300">
              <a:solidFill>
                <a:srgbClr val="FF0000"/>
              </a:solidFill>
              <a:latin typeface="Nunito"/>
              <a:ea typeface="Nunito"/>
              <a:cs typeface="Nunito"/>
              <a:sym typeface="Nunito"/>
            </a:endParaRPr>
          </a:p>
          <a:p>
            <a:pPr indent="0" lvl="0" marL="0" rtl="0" algn="l">
              <a:spcBef>
                <a:spcPts val="1600"/>
              </a:spcBef>
              <a:spcAft>
                <a:spcPts val="0"/>
              </a:spcAft>
              <a:buNone/>
            </a:pPr>
            <a:r>
              <a:t/>
            </a:r>
            <a:endParaRPr>
              <a:latin typeface="Nunito"/>
              <a:ea typeface="Nunito"/>
              <a:cs typeface="Nunito"/>
              <a:sym typeface="Nunito"/>
            </a:endParaRPr>
          </a:p>
        </p:txBody>
      </p:sp>
      <p:pic>
        <p:nvPicPr>
          <p:cNvPr id="381" name="Google Shape;381;p26"/>
          <p:cNvPicPr preferRelativeResize="0"/>
          <p:nvPr/>
        </p:nvPicPr>
        <p:blipFill>
          <a:blip r:embed="rId3">
            <a:alphaModFix/>
          </a:blip>
          <a:stretch>
            <a:fillRect/>
          </a:stretch>
        </p:blipFill>
        <p:spPr>
          <a:xfrm>
            <a:off x="8249200" y="4813150"/>
            <a:ext cx="826676" cy="27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idx="1" type="body"/>
          </p:nvPr>
        </p:nvSpPr>
        <p:spPr>
          <a:xfrm>
            <a:off x="1404300" y="1040875"/>
            <a:ext cx="7030500" cy="15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latin typeface="PMingLiu"/>
                <a:ea typeface="PMingLiu"/>
                <a:cs typeface="PMingLiu"/>
                <a:sym typeface="PMingLiu"/>
              </a:rPr>
              <a:t>Node.js 就是一個能</a:t>
            </a:r>
            <a:r>
              <a:rPr b="1" lang="zh-TW" sz="2000">
                <a:solidFill>
                  <a:srgbClr val="0000FF"/>
                </a:solidFill>
                <a:latin typeface="PMingLiu"/>
                <a:ea typeface="PMingLiu"/>
                <a:cs typeface="PMingLiu"/>
                <a:sym typeface="PMingLiu"/>
              </a:rPr>
              <a:t>執行 JavaScript 的環境</a:t>
            </a:r>
            <a:r>
              <a:rPr lang="zh-TW" sz="2000">
                <a:latin typeface="PMingLiu"/>
                <a:ea typeface="PMingLiu"/>
                <a:cs typeface="PMingLiu"/>
                <a:sym typeface="PMingLiu"/>
              </a:rPr>
              <a:t>，而 V8 則是主流瀏覽器 - Google Chrome 的 JavaScript 引擎，負責解析、執行 JavaScript，也就是負責實踐 ECMAScript 規範中定義的部份</a:t>
            </a:r>
            <a:endParaRPr sz="2000">
              <a:latin typeface="PMingLiu"/>
              <a:ea typeface="PMingLiu"/>
              <a:cs typeface="PMingLiu"/>
              <a:sym typeface="PMingLiu"/>
            </a:endParaRPr>
          </a:p>
          <a:p>
            <a:pPr indent="0" lvl="0" marL="0" rtl="0" algn="l">
              <a:spcBef>
                <a:spcPts val="1600"/>
              </a:spcBef>
              <a:spcAft>
                <a:spcPts val="1600"/>
              </a:spcAft>
              <a:buNone/>
            </a:pPr>
            <a:r>
              <a:t/>
            </a:r>
            <a:endParaRPr>
              <a:latin typeface="PMingLiu"/>
              <a:ea typeface="PMingLiu"/>
              <a:cs typeface="PMingLiu"/>
              <a:sym typeface="PMingLiu"/>
            </a:endParaRPr>
          </a:p>
        </p:txBody>
      </p:sp>
      <p:pic>
        <p:nvPicPr>
          <p:cNvPr id="387" name="Google Shape;387;p27"/>
          <p:cNvPicPr preferRelativeResize="0"/>
          <p:nvPr/>
        </p:nvPicPr>
        <p:blipFill>
          <a:blip r:embed="rId3">
            <a:alphaModFix/>
          </a:blip>
          <a:stretch>
            <a:fillRect/>
          </a:stretch>
        </p:blipFill>
        <p:spPr>
          <a:xfrm>
            <a:off x="1404300" y="2571750"/>
            <a:ext cx="7418951" cy="2165675"/>
          </a:xfrm>
          <a:prstGeom prst="rect">
            <a:avLst/>
          </a:prstGeom>
          <a:noFill/>
          <a:ln>
            <a:noFill/>
          </a:ln>
        </p:spPr>
      </p:pic>
      <p:sp>
        <p:nvSpPr>
          <p:cNvPr id="388" name="Google Shape;388;p27"/>
          <p:cNvSpPr txBox="1"/>
          <p:nvPr>
            <p:ph type="title"/>
          </p:nvPr>
        </p:nvSpPr>
        <p:spPr>
          <a:xfrm>
            <a:off x="1303800" y="247163"/>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Node.js 系統架構</a:t>
            </a:r>
            <a:endParaRPr/>
          </a:p>
        </p:txBody>
      </p:sp>
      <p:pic>
        <p:nvPicPr>
          <p:cNvPr id="389" name="Google Shape;389;p27"/>
          <p:cNvPicPr preferRelativeResize="0"/>
          <p:nvPr/>
        </p:nvPicPr>
        <p:blipFill>
          <a:blip r:embed="rId4">
            <a:alphaModFix/>
          </a:blip>
          <a:stretch>
            <a:fillRect/>
          </a:stretch>
        </p:blipFill>
        <p:spPr>
          <a:xfrm>
            <a:off x="8261000" y="4817100"/>
            <a:ext cx="814876" cy="27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13636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yarn</a:t>
            </a:r>
            <a:r>
              <a:rPr lang="zh-TW"/>
              <a:t>是啥？</a:t>
            </a:r>
            <a:endParaRPr/>
          </a:p>
        </p:txBody>
      </p:sp>
      <p:sp>
        <p:nvSpPr>
          <p:cNvPr id="395" name="Google Shape;395;p28"/>
          <p:cNvSpPr txBox="1"/>
          <p:nvPr>
            <p:ph idx="1" type="body"/>
          </p:nvPr>
        </p:nvSpPr>
        <p:spPr>
          <a:xfrm>
            <a:off x="1303800" y="11751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package 管理器</a:t>
            </a:r>
            <a:endParaRPr sz="2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sz="2400">
                <a:solidFill>
                  <a:srgbClr val="FF0000"/>
                </a:solidFill>
                <a:latin typeface="Arial"/>
                <a:ea typeface="Arial"/>
                <a:cs typeface="Arial"/>
                <a:sym typeface="Arial"/>
              </a:rPr>
              <a:t>替代了npm 客戶機</a:t>
            </a:r>
            <a:r>
              <a:rPr lang="zh-TW" sz="2400">
                <a:solidFill>
                  <a:srgbClr val="000000"/>
                </a:solidFill>
                <a:latin typeface="Arial"/>
                <a:ea typeface="Arial"/>
                <a:cs typeface="Arial"/>
                <a:sym typeface="Arial"/>
              </a:rPr>
              <a:t>或其他包管理器</a:t>
            </a:r>
            <a:r>
              <a:rPr lang="zh-TW" sz="2400">
                <a:solidFill>
                  <a:srgbClr val="FF0000"/>
                </a:solidFill>
                <a:latin typeface="Arial"/>
                <a:ea typeface="Arial"/>
                <a:cs typeface="Arial"/>
                <a:sym typeface="Arial"/>
              </a:rPr>
              <a:t>的現有工作流</a:t>
            </a:r>
            <a:r>
              <a:rPr lang="zh-TW" sz="2400">
                <a:solidFill>
                  <a:srgbClr val="000000"/>
                </a:solidFill>
                <a:latin typeface="Arial"/>
                <a:ea typeface="Arial"/>
                <a:cs typeface="Arial"/>
                <a:sym typeface="Arial"/>
              </a:rPr>
              <a:t>及npm 註冊表的兼容性。</a:t>
            </a:r>
            <a:r>
              <a:rPr lang="zh-TW" sz="2100">
                <a:solidFill>
                  <a:srgbClr val="000000"/>
                </a:solidFill>
                <a:latin typeface="Arial"/>
                <a:ea typeface="Arial"/>
                <a:cs typeface="Arial"/>
                <a:sym typeface="Arial"/>
              </a:rPr>
              <a:t> </a:t>
            </a:r>
            <a:endParaRPr sz="2300"/>
          </a:p>
        </p:txBody>
      </p:sp>
      <p:pic>
        <p:nvPicPr>
          <p:cNvPr id="396" name="Google Shape;396;p28"/>
          <p:cNvPicPr preferRelativeResize="0"/>
          <p:nvPr/>
        </p:nvPicPr>
        <p:blipFill>
          <a:blip r:embed="rId3">
            <a:alphaModFix/>
          </a:blip>
          <a:stretch>
            <a:fillRect/>
          </a:stretch>
        </p:blipFill>
        <p:spPr>
          <a:xfrm>
            <a:off x="8129901" y="4773252"/>
            <a:ext cx="945974" cy="31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title"/>
          </p:nvPr>
        </p:nvSpPr>
        <p:spPr>
          <a:xfrm>
            <a:off x="13038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402" name="Google Shape;402;p29"/>
          <p:cNvSpPr txBox="1"/>
          <p:nvPr>
            <p:ph idx="1" type="body"/>
          </p:nvPr>
        </p:nvSpPr>
        <p:spPr>
          <a:xfrm>
            <a:off x="1303800" y="1152725"/>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zh-TW" sz="2200">
                <a:solidFill>
                  <a:srgbClr val="000000"/>
                </a:solidFill>
                <a:latin typeface="Arial"/>
                <a:ea typeface="Arial"/>
                <a:cs typeface="Arial"/>
                <a:sym typeface="Arial"/>
              </a:rPr>
              <a:t>與現有工作流程相同的功能集</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FF"/>
              </a:buClr>
              <a:buSzPts val="2200"/>
              <a:buFont typeface="Arial"/>
              <a:buChar char="●"/>
            </a:pPr>
            <a:r>
              <a:rPr lang="zh-TW" sz="2200">
                <a:solidFill>
                  <a:srgbClr val="0000FF"/>
                </a:solidFill>
                <a:latin typeface="Arial"/>
                <a:ea typeface="Arial"/>
                <a:cs typeface="Arial"/>
                <a:sym typeface="Arial"/>
              </a:rPr>
              <a:t>運行速度快，安全，可靠</a:t>
            </a:r>
            <a:endParaRPr sz="2400">
              <a:solidFill>
                <a:srgbClr val="0000FF"/>
              </a:solidFill>
            </a:endParaRPr>
          </a:p>
        </p:txBody>
      </p:sp>
      <p:pic>
        <p:nvPicPr>
          <p:cNvPr id="403" name="Google Shape;403;p29"/>
          <p:cNvPicPr preferRelativeResize="0"/>
          <p:nvPr/>
        </p:nvPicPr>
        <p:blipFill>
          <a:blip r:embed="rId3">
            <a:alphaModFix/>
          </a:blip>
          <a:stretch>
            <a:fillRect/>
          </a:stretch>
        </p:blipFill>
        <p:spPr>
          <a:xfrm>
            <a:off x="8138426" y="4776102"/>
            <a:ext cx="937450" cy="31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0"/>
          <p:cNvPicPr preferRelativeResize="0"/>
          <p:nvPr/>
        </p:nvPicPr>
        <p:blipFill rotWithShape="1">
          <a:blip r:embed="rId3">
            <a:alphaModFix/>
          </a:blip>
          <a:srcRect b="5259" l="40759" r="42589" t="77475"/>
          <a:stretch/>
        </p:blipFill>
        <p:spPr>
          <a:xfrm>
            <a:off x="7192150" y="3355275"/>
            <a:ext cx="1894775" cy="1007425"/>
          </a:xfrm>
          <a:prstGeom prst="rect">
            <a:avLst/>
          </a:prstGeom>
          <a:noFill/>
          <a:ln>
            <a:noFill/>
          </a:ln>
        </p:spPr>
      </p:pic>
      <p:pic>
        <p:nvPicPr>
          <p:cNvPr id="409" name="Google Shape;409;p30"/>
          <p:cNvPicPr preferRelativeResize="0"/>
          <p:nvPr/>
        </p:nvPicPr>
        <p:blipFill rotWithShape="1">
          <a:blip r:embed="rId3">
            <a:alphaModFix/>
          </a:blip>
          <a:srcRect b="5112" l="77674" r="12053" t="77622"/>
          <a:stretch/>
        </p:blipFill>
        <p:spPr>
          <a:xfrm>
            <a:off x="1717025" y="3476050"/>
            <a:ext cx="1204974" cy="1149475"/>
          </a:xfrm>
          <a:prstGeom prst="rect">
            <a:avLst/>
          </a:prstGeom>
          <a:noFill/>
          <a:ln>
            <a:noFill/>
          </a:ln>
        </p:spPr>
      </p:pic>
      <p:pic>
        <p:nvPicPr>
          <p:cNvPr id="410" name="Google Shape;410;p30"/>
          <p:cNvPicPr preferRelativeResize="0"/>
          <p:nvPr/>
        </p:nvPicPr>
        <p:blipFill rotWithShape="1">
          <a:blip r:embed="rId3">
            <a:alphaModFix/>
          </a:blip>
          <a:srcRect b="5115" l="2748" r="73560" t="78670"/>
          <a:stretch/>
        </p:blipFill>
        <p:spPr>
          <a:xfrm>
            <a:off x="3741450" y="3476057"/>
            <a:ext cx="2504475" cy="945730"/>
          </a:xfrm>
          <a:prstGeom prst="rect">
            <a:avLst/>
          </a:prstGeom>
          <a:noFill/>
          <a:ln>
            <a:noFill/>
          </a:ln>
        </p:spPr>
      </p:pic>
      <p:pic>
        <p:nvPicPr>
          <p:cNvPr id="411" name="Google Shape;411;p30"/>
          <p:cNvPicPr preferRelativeResize="0"/>
          <p:nvPr/>
        </p:nvPicPr>
        <p:blipFill rotWithShape="1">
          <a:blip r:embed="rId3">
            <a:alphaModFix/>
          </a:blip>
          <a:srcRect b="83785" l="33808" r="33471" t="0"/>
          <a:stretch/>
        </p:blipFill>
        <p:spPr>
          <a:xfrm>
            <a:off x="3095488" y="0"/>
            <a:ext cx="2953025" cy="807400"/>
          </a:xfrm>
          <a:prstGeom prst="rect">
            <a:avLst/>
          </a:prstGeom>
          <a:noFill/>
          <a:ln>
            <a:noFill/>
          </a:ln>
        </p:spPr>
      </p:pic>
      <p:pic>
        <p:nvPicPr>
          <p:cNvPr id="412" name="Google Shape;412;p30"/>
          <p:cNvPicPr preferRelativeResize="0"/>
          <p:nvPr/>
        </p:nvPicPr>
        <p:blipFill>
          <a:blip r:embed="rId4">
            <a:alphaModFix/>
          </a:blip>
          <a:stretch>
            <a:fillRect/>
          </a:stretch>
        </p:blipFill>
        <p:spPr>
          <a:xfrm flipH="1">
            <a:off x="4444275" y="2482048"/>
            <a:ext cx="592234" cy="807400"/>
          </a:xfrm>
          <a:prstGeom prst="rect">
            <a:avLst/>
          </a:prstGeom>
          <a:noFill/>
          <a:ln>
            <a:noFill/>
          </a:ln>
        </p:spPr>
      </p:pic>
      <p:pic>
        <p:nvPicPr>
          <p:cNvPr id="413" name="Google Shape;413;p30"/>
          <p:cNvPicPr preferRelativeResize="0"/>
          <p:nvPr/>
        </p:nvPicPr>
        <p:blipFill>
          <a:blip r:embed="rId5">
            <a:alphaModFix/>
          </a:blip>
          <a:stretch>
            <a:fillRect/>
          </a:stretch>
        </p:blipFill>
        <p:spPr>
          <a:xfrm>
            <a:off x="7744988" y="2327538"/>
            <a:ext cx="654525" cy="807400"/>
          </a:xfrm>
          <a:prstGeom prst="rect">
            <a:avLst/>
          </a:prstGeom>
          <a:noFill/>
          <a:ln>
            <a:noFill/>
          </a:ln>
        </p:spPr>
      </p:pic>
      <p:pic>
        <p:nvPicPr>
          <p:cNvPr id="414" name="Google Shape;414;p30"/>
          <p:cNvPicPr preferRelativeResize="0"/>
          <p:nvPr/>
        </p:nvPicPr>
        <p:blipFill>
          <a:blip r:embed="rId6">
            <a:alphaModFix/>
          </a:blip>
          <a:stretch>
            <a:fillRect/>
          </a:stretch>
        </p:blipFill>
        <p:spPr>
          <a:xfrm>
            <a:off x="1821375" y="2620623"/>
            <a:ext cx="654525" cy="668815"/>
          </a:xfrm>
          <a:prstGeom prst="rect">
            <a:avLst/>
          </a:prstGeom>
          <a:noFill/>
          <a:ln>
            <a:noFill/>
          </a:ln>
        </p:spPr>
      </p:pic>
      <p:pic>
        <p:nvPicPr>
          <p:cNvPr id="415" name="Google Shape;415;p30"/>
          <p:cNvPicPr preferRelativeResize="0"/>
          <p:nvPr/>
        </p:nvPicPr>
        <p:blipFill rotWithShape="1">
          <a:blip r:embed="rId3">
            <a:alphaModFix/>
          </a:blip>
          <a:srcRect b="52257" l="7548" r="80026" t="10519"/>
          <a:stretch/>
        </p:blipFill>
        <p:spPr>
          <a:xfrm>
            <a:off x="4246375" y="907250"/>
            <a:ext cx="790125" cy="1305985"/>
          </a:xfrm>
          <a:prstGeom prst="rect">
            <a:avLst/>
          </a:prstGeom>
          <a:noFill/>
          <a:ln>
            <a:noFill/>
          </a:ln>
        </p:spPr>
      </p:pic>
      <p:pic>
        <p:nvPicPr>
          <p:cNvPr id="416" name="Google Shape;416;p30"/>
          <p:cNvPicPr preferRelativeResize="0"/>
          <p:nvPr/>
        </p:nvPicPr>
        <p:blipFill rotWithShape="1">
          <a:blip r:embed="rId3">
            <a:alphaModFix/>
          </a:blip>
          <a:srcRect b="51266" l="39986" r="46013" t="16305"/>
          <a:stretch/>
        </p:blipFill>
        <p:spPr>
          <a:xfrm>
            <a:off x="7644315" y="1013289"/>
            <a:ext cx="855875" cy="1093905"/>
          </a:xfrm>
          <a:prstGeom prst="rect">
            <a:avLst/>
          </a:prstGeom>
          <a:noFill/>
          <a:ln>
            <a:noFill/>
          </a:ln>
        </p:spPr>
      </p:pic>
      <p:pic>
        <p:nvPicPr>
          <p:cNvPr id="417" name="Google Shape;417;p30"/>
          <p:cNvPicPr preferRelativeResize="0"/>
          <p:nvPr/>
        </p:nvPicPr>
        <p:blipFill rotWithShape="1">
          <a:blip r:embed="rId3">
            <a:alphaModFix/>
          </a:blip>
          <a:srcRect b="26874" l="71844" r="8854" t="34989"/>
          <a:stretch/>
        </p:blipFill>
        <p:spPr>
          <a:xfrm>
            <a:off x="1656700" y="1140650"/>
            <a:ext cx="983900" cy="1072575"/>
          </a:xfrm>
          <a:prstGeom prst="rect">
            <a:avLst/>
          </a:prstGeom>
          <a:noFill/>
          <a:ln>
            <a:noFill/>
          </a:ln>
        </p:spPr>
      </p:pic>
      <p:pic>
        <p:nvPicPr>
          <p:cNvPr id="418" name="Google Shape;418;p30"/>
          <p:cNvPicPr preferRelativeResize="0"/>
          <p:nvPr/>
        </p:nvPicPr>
        <p:blipFill>
          <a:blip r:embed="rId7">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txBox="1"/>
          <p:nvPr>
            <p:ph type="title"/>
          </p:nvPr>
        </p:nvSpPr>
        <p:spPr>
          <a:xfrm>
            <a:off x="1273150" y="97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Angular, React </a:t>
            </a:r>
            <a:endParaRPr/>
          </a:p>
        </p:txBody>
      </p:sp>
      <p:graphicFrame>
        <p:nvGraphicFramePr>
          <p:cNvPr id="424" name="Google Shape;424;p31"/>
          <p:cNvGraphicFramePr/>
          <p:nvPr/>
        </p:nvGraphicFramePr>
        <p:xfrm>
          <a:off x="1168900" y="904875"/>
          <a:ext cx="3000000" cy="3000000"/>
        </p:xfrm>
        <a:graphic>
          <a:graphicData uri="http://schemas.openxmlformats.org/drawingml/2006/table">
            <a:tbl>
              <a:tblPr>
                <a:noFill/>
                <a:tableStyleId>{C1A37A07-15A7-45A7-8C03-C55A16824CC0}</a:tableStyleId>
              </a:tblPr>
              <a:tblGrid>
                <a:gridCol w="2413000"/>
                <a:gridCol w="2413000"/>
                <a:gridCol w="2413000"/>
              </a:tblGrid>
              <a:tr h="381000">
                <a:tc>
                  <a:txBody>
                    <a:bodyPr/>
                    <a:lstStyle/>
                    <a:p>
                      <a:pPr indent="0" lvl="0" marL="0" rtl="0" algn="l">
                        <a:spcBef>
                          <a:spcPts val="0"/>
                        </a:spcBef>
                        <a:spcAft>
                          <a:spcPts val="0"/>
                        </a:spcAft>
                        <a:buNone/>
                      </a:pPr>
                      <a:r>
                        <a:rPr lang="zh-TW"/>
                        <a:t>Vue</a:t>
                      </a:r>
                      <a:endParaRPr/>
                    </a:p>
                  </a:txBody>
                  <a:tcPr marT="91425" marB="91425" marR="91425" marL="91425"/>
                </a:tc>
                <a:tc>
                  <a:txBody>
                    <a:bodyPr/>
                    <a:lstStyle/>
                    <a:p>
                      <a:pPr indent="0" lvl="0" marL="0" rtl="0" algn="l">
                        <a:spcBef>
                          <a:spcPts val="0"/>
                        </a:spcBef>
                        <a:spcAft>
                          <a:spcPts val="0"/>
                        </a:spcAft>
                        <a:buNone/>
                      </a:pPr>
                      <a:r>
                        <a:rPr lang="zh-TW"/>
                        <a:t>Angular</a:t>
                      </a:r>
                      <a:endParaRPr/>
                    </a:p>
                  </a:txBody>
                  <a:tcPr marT="91425" marB="91425" marR="91425" marL="91425"/>
                </a:tc>
                <a:tc>
                  <a:txBody>
                    <a:bodyPr/>
                    <a:lstStyle/>
                    <a:p>
                      <a:pPr indent="0" lvl="0" marL="0" rtl="0" algn="l">
                        <a:spcBef>
                          <a:spcPts val="0"/>
                        </a:spcBef>
                        <a:spcAft>
                          <a:spcPts val="0"/>
                        </a:spcAft>
                        <a:buNone/>
                      </a:pPr>
                      <a:r>
                        <a:rPr lang="zh-TW"/>
                        <a:t>React</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425" name="Google Shape;425;p31"/>
          <p:cNvPicPr preferRelativeResize="0"/>
          <p:nvPr/>
        </p:nvPicPr>
        <p:blipFill>
          <a:blip r:embed="rId3">
            <a:alphaModFix/>
          </a:blip>
          <a:stretch>
            <a:fillRect/>
          </a:stretch>
        </p:blipFill>
        <p:spPr>
          <a:xfrm>
            <a:off x="8407900" y="4866203"/>
            <a:ext cx="667975" cy="2233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Outline</a:t>
            </a:r>
            <a:endParaRPr>
              <a:latin typeface="PMingLiu"/>
              <a:ea typeface="PMingLiu"/>
              <a:cs typeface="PMingLiu"/>
              <a:sym typeface="PMingLiu"/>
            </a:endParaRPr>
          </a:p>
        </p:txBody>
      </p:sp>
      <p:sp>
        <p:nvSpPr>
          <p:cNvPr id="295" name="Google Shape;295;p14"/>
          <p:cNvSpPr txBox="1"/>
          <p:nvPr/>
        </p:nvSpPr>
        <p:spPr>
          <a:xfrm>
            <a:off x="1130750" y="854950"/>
            <a:ext cx="5074500" cy="3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200">
                <a:latin typeface="PMingLiu"/>
                <a:ea typeface="PMingLiu"/>
                <a:cs typeface="PMingLiu"/>
                <a:sym typeface="PMingLiu"/>
              </a:rPr>
              <a:t>前端與後端</a:t>
            </a:r>
            <a:endParaRPr b="1" sz="2200">
              <a:latin typeface="PMingLiu"/>
              <a:ea typeface="PMingLiu"/>
              <a:cs typeface="PMingLiu"/>
              <a:sym typeface="PMingLiu"/>
            </a:endParaRPr>
          </a:p>
          <a:p>
            <a:pPr indent="0" lvl="0" marL="0" rtl="0" algn="l">
              <a:spcBef>
                <a:spcPts val="0"/>
              </a:spcBef>
              <a:spcAft>
                <a:spcPts val="0"/>
              </a:spcAft>
              <a:buNone/>
            </a:pPr>
            <a:r>
              <a:rPr b="1" lang="zh-TW" sz="2200">
                <a:latin typeface="PMingLiu"/>
                <a:ea typeface="PMingLiu"/>
                <a:cs typeface="PMingLiu"/>
                <a:sym typeface="PMingLiu"/>
              </a:rPr>
              <a:t>網頁工具</a:t>
            </a:r>
            <a:endParaRPr b="1"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javascript</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node.js, npm, yarn</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Angular.js,React.js		</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vuetify.js</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socket.IO (websocket)</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vue.js</a:t>
            </a:r>
            <a:endParaRPr sz="2200">
              <a:latin typeface="PMingLiu"/>
              <a:ea typeface="PMingLiu"/>
              <a:cs typeface="PMingLiu"/>
              <a:sym typeface="PMingLiu"/>
            </a:endParaRPr>
          </a:p>
          <a:p>
            <a:pPr indent="0" lvl="0" marL="0" rtl="0" algn="l">
              <a:spcBef>
                <a:spcPts val="0"/>
              </a:spcBef>
              <a:spcAft>
                <a:spcPts val="0"/>
              </a:spcAft>
              <a:buNone/>
            </a:pPr>
            <a:r>
              <a:rPr b="1" lang="zh-TW" sz="2200">
                <a:latin typeface="PMingLiu"/>
                <a:ea typeface="PMingLiu"/>
                <a:cs typeface="PMingLiu"/>
                <a:sym typeface="PMingLiu"/>
              </a:rPr>
              <a:t>Database Tools</a:t>
            </a:r>
            <a:endParaRPr b="1"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sqlite</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mongodb</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wireframe</a:t>
            </a:r>
            <a:endParaRPr sz="2200">
              <a:latin typeface="PMingLiu"/>
              <a:ea typeface="PMingLiu"/>
              <a:cs typeface="PMingLiu"/>
              <a:sym typeface="PMingLiu"/>
            </a:endParaRPr>
          </a:p>
          <a:p>
            <a:pPr indent="0" lvl="0" marL="0" rtl="0" algn="l">
              <a:spcBef>
                <a:spcPts val="0"/>
              </a:spcBef>
              <a:spcAft>
                <a:spcPts val="0"/>
              </a:spcAft>
              <a:buNone/>
            </a:pPr>
            <a:r>
              <a:t/>
            </a:r>
            <a:endParaRPr>
              <a:latin typeface="PMingLiu"/>
              <a:ea typeface="PMingLiu"/>
              <a:cs typeface="PMingLiu"/>
              <a:sym typeface="PMingLiu"/>
            </a:endParaRPr>
          </a:p>
        </p:txBody>
      </p:sp>
      <p:pic>
        <p:nvPicPr>
          <p:cNvPr id="296" name="Google Shape;296;p14"/>
          <p:cNvPicPr preferRelativeResize="0"/>
          <p:nvPr/>
        </p:nvPicPr>
        <p:blipFill>
          <a:blip r:embed="rId3">
            <a:alphaModFix/>
          </a:blip>
          <a:stretch>
            <a:fillRect/>
          </a:stretch>
        </p:blipFill>
        <p:spPr>
          <a:xfrm>
            <a:off x="8274775" y="4821700"/>
            <a:ext cx="801099" cy="267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32"/>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431" name="Google Shape;431;p3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aphicFrame>
        <p:nvGraphicFramePr>
          <p:cNvPr id="436" name="Google Shape;436;p33"/>
          <p:cNvGraphicFramePr/>
          <p:nvPr/>
        </p:nvGraphicFramePr>
        <p:xfrm>
          <a:off x="-206450" y="4828650"/>
          <a:ext cx="3000000" cy="3000000"/>
        </p:xfrm>
        <a:graphic>
          <a:graphicData uri="http://schemas.openxmlformats.org/drawingml/2006/table">
            <a:tbl>
              <a:tblPr>
                <a:noFill/>
                <a:tableStyleId>{F963603E-F8DC-4653-B219-4CB62415DA22}</a:tableStyleId>
              </a:tblPr>
              <a:tblGrid>
                <a:gridCol w="382850"/>
              </a:tblGrid>
              <a:tr h="100050">
                <a:tc>
                  <a:txBody>
                    <a:bodyPr/>
                    <a:lstStyle/>
                    <a:p>
                      <a:pPr indent="0" lvl="0" marL="0" rtl="0" algn="ctr">
                        <a:lnSpc>
                          <a:spcPct val="115000"/>
                        </a:lnSpc>
                        <a:spcBef>
                          <a:spcPts val="1200"/>
                        </a:spcBef>
                        <a:spcAft>
                          <a:spcPts val="0"/>
                        </a:spcAft>
                        <a:buNone/>
                      </a:pPr>
                      <a:r>
                        <a:t/>
                      </a:r>
                      <a:endParaRPr b="1" sz="1100"/>
                    </a:p>
                  </a:txBody>
                  <a:tcPr marT="91425" marB="91425" marR="91425" marL="91425"/>
                </a:tc>
              </a:tr>
            </a:tbl>
          </a:graphicData>
        </a:graphic>
      </p:graphicFrame>
      <p:sp>
        <p:nvSpPr>
          <p:cNvPr id="437" name="Google Shape;437;p33"/>
          <p:cNvSpPr txBox="1"/>
          <p:nvPr/>
        </p:nvSpPr>
        <p:spPr>
          <a:xfrm>
            <a:off x="919550" y="1928825"/>
            <a:ext cx="2385300" cy="137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300"/>
              </a:spcBef>
              <a:spcAft>
                <a:spcPts val="1300"/>
              </a:spcAft>
              <a:buNone/>
            </a:pPr>
            <a:r>
              <a:t/>
            </a:r>
            <a:endParaRPr/>
          </a:p>
        </p:txBody>
      </p:sp>
      <p:pic>
        <p:nvPicPr>
          <p:cNvPr id="438" name="Google Shape;438;p33"/>
          <p:cNvPicPr preferRelativeResize="0"/>
          <p:nvPr/>
        </p:nvPicPr>
        <p:blipFill>
          <a:blip r:embed="rId3">
            <a:alphaModFix/>
          </a:blip>
          <a:stretch>
            <a:fillRect/>
          </a:stretch>
        </p:blipFill>
        <p:spPr>
          <a:xfrm>
            <a:off x="1269400" y="23600"/>
            <a:ext cx="7293450" cy="4729350"/>
          </a:xfrm>
          <a:prstGeom prst="rect">
            <a:avLst/>
          </a:prstGeom>
          <a:noFill/>
          <a:ln>
            <a:noFill/>
          </a:ln>
        </p:spPr>
      </p:pic>
      <p:pic>
        <p:nvPicPr>
          <p:cNvPr id="439" name="Google Shape;439;p33"/>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34"/>
          <p:cNvPicPr preferRelativeResize="0"/>
          <p:nvPr/>
        </p:nvPicPr>
        <p:blipFill>
          <a:blip r:embed="rId3">
            <a:alphaModFix/>
          </a:blip>
          <a:stretch>
            <a:fillRect/>
          </a:stretch>
        </p:blipFill>
        <p:spPr>
          <a:xfrm>
            <a:off x="1271975" y="156900"/>
            <a:ext cx="7178376" cy="4684125"/>
          </a:xfrm>
          <a:prstGeom prst="rect">
            <a:avLst/>
          </a:prstGeom>
          <a:noFill/>
          <a:ln>
            <a:noFill/>
          </a:ln>
        </p:spPr>
      </p:pic>
      <p:pic>
        <p:nvPicPr>
          <p:cNvPr id="447" name="Google Shape;447;p34"/>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5"/>
          <p:cNvPicPr preferRelativeResize="0"/>
          <p:nvPr/>
        </p:nvPicPr>
        <p:blipFill>
          <a:blip r:embed="rId3">
            <a:alphaModFix/>
          </a:blip>
          <a:stretch>
            <a:fillRect/>
          </a:stretch>
        </p:blipFill>
        <p:spPr>
          <a:xfrm>
            <a:off x="77650" y="395625"/>
            <a:ext cx="4430400" cy="4800200"/>
          </a:xfrm>
          <a:prstGeom prst="rect">
            <a:avLst/>
          </a:prstGeom>
          <a:noFill/>
          <a:ln>
            <a:noFill/>
          </a:ln>
        </p:spPr>
      </p:pic>
      <p:pic>
        <p:nvPicPr>
          <p:cNvPr id="453" name="Google Shape;453;p35"/>
          <p:cNvPicPr preferRelativeResize="0"/>
          <p:nvPr/>
        </p:nvPicPr>
        <p:blipFill>
          <a:blip r:embed="rId4">
            <a:alphaModFix/>
          </a:blip>
          <a:stretch>
            <a:fillRect/>
          </a:stretch>
        </p:blipFill>
        <p:spPr>
          <a:xfrm>
            <a:off x="4824900" y="590600"/>
            <a:ext cx="4241950" cy="4552900"/>
          </a:xfrm>
          <a:prstGeom prst="rect">
            <a:avLst/>
          </a:prstGeom>
          <a:noFill/>
          <a:ln>
            <a:noFill/>
          </a:ln>
        </p:spPr>
      </p:pic>
      <p:pic>
        <p:nvPicPr>
          <p:cNvPr id="454" name="Google Shape;454;p35"/>
          <p:cNvPicPr preferRelativeResize="0"/>
          <p:nvPr/>
        </p:nvPicPr>
        <p:blipFill>
          <a:blip r:embed="rId5">
            <a:alphaModFix/>
          </a:blip>
          <a:stretch>
            <a:fillRect/>
          </a:stretch>
        </p:blipFill>
        <p:spPr>
          <a:xfrm>
            <a:off x="8175138" y="4773477"/>
            <a:ext cx="855887" cy="28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6"/>
          <p:cNvPicPr preferRelativeResize="0"/>
          <p:nvPr/>
        </p:nvPicPr>
        <p:blipFill>
          <a:blip r:embed="rId3">
            <a:alphaModFix/>
          </a:blip>
          <a:stretch>
            <a:fillRect/>
          </a:stretch>
        </p:blipFill>
        <p:spPr>
          <a:xfrm>
            <a:off x="0" y="0"/>
            <a:ext cx="9075875" cy="5106125"/>
          </a:xfrm>
          <a:prstGeom prst="rect">
            <a:avLst/>
          </a:prstGeom>
          <a:noFill/>
          <a:ln>
            <a:noFill/>
          </a:ln>
        </p:spPr>
      </p:pic>
      <p:pic>
        <p:nvPicPr>
          <p:cNvPr id="460" name="Google Shape;460;p3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37"/>
          <p:cNvPicPr preferRelativeResize="0"/>
          <p:nvPr/>
        </p:nvPicPr>
        <p:blipFill>
          <a:blip r:embed="rId3">
            <a:alphaModFix/>
          </a:blip>
          <a:stretch>
            <a:fillRect/>
          </a:stretch>
        </p:blipFill>
        <p:spPr>
          <a:xfrm>
            <a:off x="1143000" y="1464925"/>
            <a:ext cx="3988825" cy="3230300"/>
          </a:xfrm>
          <a:prstGeom prst="rect">
            <a:avLst/>
          </a:prstGeom>
          <a:noFill/>
          <a:ln>
            <a:noFill/>
          </a:ln>
        </p:spPr>
      </p:pic>
      <p:pic>
        <p:nvPicPr>
          <p:cNvPr id="466" name="Google Shape;466;p37"/>
          <p:cNvPicPr preferRelativeResize="0"/>
          <p:nvPr/>
        </p:nvPicPr>
        <p:blipFill>
          <a:blip r:embed="rId4">
            <a:alphaModFix/>
          </a:blip>
          <a:stretch>
            <a:fillRect/>
          </a:stretch>
        </p:blipFill>
        <p:spPr>
          <a:xfrm>
            <a:off x="4762375" y="1469575"/>
            <a:ext cx="3663638" cy="3398600"/>
          </a:xfrm>
          <a:prstGeom prst="rect">
            <a:avLst/>
          </a:prstGeom>
          <a:noFill/>
          <a:ln>
            <a:noFill/>
          </a:ln>
        </p:spPr>
      </p:pic>
      <p:pic>
        <p:nvPicPr>
          <p:cNvPr id="467" name="Google Shape;467;p37"/>
          <p:cNvPicPr preferRelativeResize="0"/>
          <p:nvPr/>
        </p:nvPicPr>
        <p:blipFill>
          <a:blip r:embed="rId5">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38"/>
          <p:cNvPicPr preferRelativeResize="0"/>
          <p:nvPr/>
        </p:nvPicPr>
        <p:blipFill>
          <a:blip r:embed="rId3">
            <a:alphaModFix/>
          </a:blip>
          <a:stretch>
            <a:fillRect/>
          </a:stretch>
        </p:blipFill>
        <p:spPr>
          <a:xfrm>
            <a:off x="0" y="0"/>
            <a:ext cx="9143999" cy="5091175"/>
          </a:xfrm>
          <a:prstGeom prst="rect">
            <a:avLst/>
          </a:prstGeom>
          <a:noFill/>
          <a:ln>
            <a:noFill/>
          </a:ln>
        </p:spPr>
      </p:pic>
      <p:pic>
        <p:nvPicPr>
          <p:cNvPr id="473" name="Google Shape;473;p38"/>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9"/>
          <p:cNvPicPr preferRelativeResize="0"/>
          <p:nvPr/>
        </p:nvPicPr>
        <p:blipFill>
          <a:blip r:embed="rId3">
            <a:alphaModFix/>
          </a:blip>
          <a:stretch>
            <a:fillRect/>
          </a:stretch>
        </p:blipFill>
        <p:spPr>
          <a:xfrm>
            <a:off x="59800" y="37375"/>
            <a:ext cx="9084200" cy="5106125"/>
          </a:xfrm>
          <a:prstGeom prst="rect">
            <a:avLst/>
          </a:prstGeom>
          <a:noFill/>
          <a:ln>
            <a:noFill/>
          </a:ln>
        </p:spPr>
      </p:pic>
      <p:pic>
        <p:nvPicPr>
          <p:cNvPr id="479" name="Google Shape;479;p39"/>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0"/>
          <p:cNvPicPr preferRelativeResize="0"/>
          <p:nvPr/>
        </p:nvPicPr>
        <p:blipFill>
          <a:blip r:embed="rId3">
            <a:alphaModFix/>
          </a:blip>
          <a:stretch>
            <a:fillRect/>
          </a:stretch>
        </p:blipFill>
        <p:spPr>
          <a:xfrm>
            <a:off x="0" y="0"/>
            <a:ext cx="9090825" cy="5143500"/>
          </a:xfrm>
          <a:prstGeom prst="rect">
            <a:avLst/>
          </a:prstGeom>
          <a:noFill/>
          <a:ln>
            <a:noFill/>
          </a:ln>
        </p:spPr>
      </p:pic>
      <p:pic>
        <p:nvPicPr>
          <p:cNvPr id="485" name="Google Shape;485;p4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1"/>
          <p:cNvPicPr preferRelativeResize="0"/>
          <p:nvPr/>
        </p:nvPicPr>
        <p:blipFill>
          <a:blip r:embed="rId3">
            <a:alphaModFix/>
          </a:blip>
          <a:stretch>
            <a:fillRect/>
          </a:stretch>
        </p:blipFill>
        <p:spPr>
          <a:xfrm>
            <a:off x="0" y="52350"/>
            <a:ext cx="5203299" cy="2869200"/>
          </a:xfrm>
          <a:prstGeom prst="rect">
            <a:avLst/>
          </a:prstGeom>
          <a:noFill/>
          <a:ln>
            <a:noFill/>
          </a:ln>
        </p:spPr>
      </p:pic>
      <p:pic>
        <p:nvPicPr>
          <p:cNvPr id="491" name="Google Shape;491;p41"/>
          <p:cNvPicPr preferRelativeResize="0"/>
          <p:nvPr/>
        </p:nvPicPr>
        <p:blipFill>
          <a:blip r:embed="rId4">
            <a:alphaModFix/>
          </a:blip>
          <a:stretch>
            <a:fillRect/>
          </a:stretch>
        </p:blipFill>
        <p:spPr>
          <a:xfrm>
            <a:off x="52325" y="2878275"/>
            <a:ext cx="5150976" cy="2265224"/>
          </a:xfrm>
          <a:prstGeom prst="rect">
            <a:avLst/>
          </a:prstGeom>
          <a:noFill/>
          <a:ln>
            <a:noFill/>
          </a:ln>
        </p:spPr>
      </p:pic>
      <p:pic>
        <p:nvPicPr>
          <p:cNvPr id="492" name="Google Shape;492;p41"/>
          <p:cNvPicPr preferRelativeResize="0"/>
          <p:nvPr/>
        </p:nvPicPr>
        <p:blipFill>
          <a:blip r:embed="rId5">
            <a:alphaModFix/>
          </a:blip>
          <a:stretch>
            <a:fillRect/>
          </a:stretch>
        </p:blipFill>
        <p:spPr>
          <a:xfrm>
            <a:off x="5203300" y="0"/>
            <a:ext cx="3898874" cy="5143500"/>
          </a:xfrm>
          <a:prstGeom prst="rect">
            <a:avLst/>
          </a:prstGeom>
          <a:noFill/>
          <a:ln>
            <a:noFill/>
          </a:ln>
        </p:spPr>
      </p:pic>
      <p:pic>
        <p:nvPicPr>
          <p:cNvPr id="493" name="Google Shape;493;p41"/>
          <p:cNvPicPr preferRelativeResize="0"/>
          <p:nvPr/>
        </p:nvPicPr>
        <p:blipFill>
          <a:blip r:embed="rId6">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5"/>
          <p:cNvPicPr preferRelativeResize="0"/>
          <p:nvPr/>
        </p:nvPicPr>
        <p:blipFill rotWithShape="1">
          <a:blip r:embed="rId3">
            <a:alphaModFix/>
          </a:blip>
          <a:srcRect b="21710" l="8537" r="-12401" t="1301"/>
          <a:stretch/>
        </p:blipFill>
        <p:spPr>
          <a:xfrm>
            <a:off x="1689575" y="964400"/>
            <a:ext cx="7324900" cy="3468875"/>
          </a:xfrm>
          <a:prstGeom prst="rect">
            <a:avLst/>
          </a:prstGeom>
          <a:noFill/>
          <a:ln>
            <a:noFill/>
          </a:ln>
        </p:spPr>
      </p:pic>
      <p:sp>
        <p:nvSpPr>
          <p:cNvPr id="302" name="Google Shape;302;p15"/>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前端與後端 (1)</a:t>
            </a:r>
            <a:endParaRPr>
              <a:latin typeface="PMingLiu"/>
              <a:ea typeface="PMingLiu"/>
              <a:cs typeface="PMingLiu"/>
              <a:sym typeface="PMingLiu"/>
            </a:endParaRPr>
          </a:p>
        </p:txBody>
      </p:sp>
      <p:pic>
        <p:nvPicPr>
          <p:cNvPr id="303" name="Google Shape;303;p15"/>
          <p:cNvPicPr preferRelativeResize="0"/>
          <p:nvPr/>
        </p:nvPicPr>
        <p:blipFill>
          <a:blip r:embed="rId4">
            <a:alphaModFix/>
          </a:blip>
          <a:stretch>
            <a:fillRect/>
          </a:stretch>
        </p:blipFill>
        <p:spPr>
          <a:xfrm>
            <a:off x="8291800" y="4827400"/>
            <a:ext cx="784076" cy="26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2"/>
          <p:cNvSpPr txBox="1"/>
          <p:nvPr>
            <p:ph type="title"/>
          </p:nvPr>
        </p:nvSpPr>
        <p:spPr>
          <a:xfrm>
            <a:off x="1332250" y="1812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zh-TW" sz="2500">
                <a:latin typeface="Nunito"/>
                <a:ea typeface="Nunito"/>
                <a:cs typeface="Nunito"/>
                <a:sym typeface="Nunito"/>
              </a:rPr>
              <a:t>AngularJS是啥？</a:t>
            </a:r>
            <a:endParaRPr sz="4000"/>
          </a:p>
        </p:txBody>
      </p:sp>
      <p:sp>
        <p:nvSpPr>
          <p:cNvPr id="499" name="Google Shape;499;p42"/>
          <p:cNvSpPr txBox="1"/>
          <p:nvPr>
            <p:ph idx="1" type="body"/>
          </p:nvPr>
        </p:nvSpPr>
        <p:spPr>
          <a:xfrm>
            <a:off x="1199425" y="889700"/>
            <a:ext cx="7030500" cy="31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t>一個可以給HTML加上</a:t>
            </a:r>
            <a:r>
              <a:rPr lang="zh-TW" sz="2000">
                <a:solidFill>
                  <a:srgbClr val="FF0000"/>
                </a:solidFill>
              </a:rPr>
              <a:t>互動性的客戶端JS框架</a:t>
            </a:r>
            <a:r>
              <a:rPr lang="zh-TW" sz="2000"/>
              <a:t>。</a:t>
            </a:r>
            <a:endParaRPr sz="700">
              <a:solidFill>
                <a:srgbClr val="000000"/>
              </a:solidFill>
              <a:latin typeface="Arial"/>
              <a:ea typeface="Arial"/>
              <a:cs typeface="Arial"/>
              <a:sym typeface="Arial"/>
            </a:endParaRPr>
          </a:p>
          <a:p>
            <a:pPr indent="0" lvl="0" marL="0" rtl="0" algn="l">
              <a:spcBef>
                <a:spcPts val="1600"/>
              </a:spcBef>
              <a:spcAft>
                <a:spcPts val="0"/>
              </a:spcAft>
              <a:buNone/>
            </a:pPr>
            <a:r>
              <a:rPr lang="zh-TW" sz="2000">
                <a:solidFill>
                  <a:srgbClr val="000000"/>
                </a:solidFill>
                <a:latin typeface="Arial"/>
                <a:ea typeface="Arial"/>
                <a:cs typeface="Arial"/>
                <a:sym typeface="Arial"/>
              </a:rPr>
              <a:t>穩定版本：8.2.14</a:t>
            </a:r>
            <a:endParaRPr sz="2000">
              <a:solidFill>
                <a:srgbClr val="000000"/>
              </a:solidFill>
              <a:latin typeface="Arial"/>
              <a:ea typeface="Arial"/>
              <a:cs typeface="Arial"/>
              <a:sym typeface="Arial"/>
            </a:endParaRPr>
          </a:p>
          <a:p>
            <a:pPr indent="0" lvl="0" marL="0" rtl="0" algn="l">
              <a:spcBef>
                <a:spcPts val="1100"/>
              </a:spcBef>
              <a:spcAft>
                <a:spcPts val="0"/>
              </a:spcAft>
              <a:buNone/>
            </a:pPr>
            <a:r>
              <a:rPr lang="zh-TW" sz="2000">
                <a:solidFill>
                  <a:srgbClr val="000000"/>
                </a:solidFill>
                <a:latin typeface="Arial"/>
                <a:ea typeface="Arial"/>
                <a:cs typeface="Arial"/>
                <a:sym typeface="Arial"/>
              </a:rPr>
              <a:t>網站：</a:t>
            </a:r>
            <a:r>
              <a:rPr lang="zh-TW" sz="2000" u="sng">
                <a:solidFill>
                  <a:schemeClr val="hlink"/>
                </a:solidFill>
                <a:latin typeface="Arial"/>
                <a:ea typeface="Arial"/>
                <a:cs typeface="Arial"/>
                <a:sym typeface="Arial"/>
                <a:hlinkClick r:id="rId3"/>
              </a:rPr>
              <a:t>angularjs.org</a:t>
            </a:r>
            <a:endParaRPr sz="2000">
              <a:solidFill>
                <a:srgbClr val="000000"/>
              </a:solidFill>
              <a:latin typeface="Arial"/>
              <a:ea typeface="Arial"/>
              <a:cs typeface="Arial"/>
              <a:sym typeface="Arial"/>
            </a:endParaRPr>
          </a:p>
          <a:p>
            <a:pPr indent="0" lvl="0" marL="0" rtl="0" algn="l">
              <a:spcBef>
                <a:spcPts val="1300"/>
              </a:spcBef>
              <a:spcAft>
                <a:spcPts val="0"/>
              </a:spcAft>
              <a:buNone/>
            </a:pPr>
            <a:r>
              <a:rPr b="1" lang="zh-TW" sz="2000">
                <a:solidFill>
                  <a:srgbClr val="000000"/>
                </a:solidFill>
                <a:latin typeface="Arial"/>
                <a:ea typeface="Arial"/>
                <a:cs typeface="Arial"/>
                <a:sym typeface="Arial"/>
              </a:rPr>
              <a:t>程式語言：Javascript</a:t>
            </a:r>
            <a:endParaRPr sz="1600">
              <a:solidFill>
                <a:srgbClr val="000000"/>
              </a:solidFill>
              <a:latin typeface="Arial"/>
              <a:ea typeface="Arial"/>
              <a:cs typeface="Arial"/>
              <a:sym typeface="Arial"/>
            </a:endParaRPr>
          </a:p>
          <a:p>
            <a:pPr indent="0" lvl="0" marL="0" rtl="0" algn="l">
              <a:spcBef>
                <a:spcPts val="1300"/>
              </a:spcBef>
              <a:spcAft>
                <a:spcPts val="0"/>
              </a:spcAft>
              <a:buNone/>
            </a:pPr>
            <a:r>
              <a:t/>
            </a:r>
            <a:endParaRPr sz="2400"/>
          </a:p>
          <a:p>
            <a:pPr indent="0" lvl="0" marL="0" rtl="0" algn="l">
              <a:spcBef>
                <a:spcPts val="1600"/>
              </a:spcBef>
              <a:spcAft>
                <a:spcPts val="1600"/>
              </a:spcAft>
              <a:buNone/>
            </a:pPr>
            <a:r>
              <a:t/>
            </a:r>
            <a:endParaRPr/>
          </a:p>
        </p:txBody>
      </p:sp>
      <p:pic>
        <p:nvPicPr>
          <p:cNvPr id="500" name="Google Shape;500;p4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400">
                <a:solidFill>
                  <a:srgbClr val="000000"/>
                </a:solidFill>
                <a:latin typeface="Times New Roman"/>
                <a:ea typeface="Times New Roman"/>
                <a:cs typeface="Times New Roman"/>
                <a:sym typeface="Times New Roman"/>
              </a:rPr>
              <a:t>什麼是</a:t>
            </a:r>
            <a:r>
              <a:rPr b="0" lang="zh-TW" sz="2400">
                <a:solidFill>
                  <a:srgbClr val="000000"/>
                </a:solidFill>
                <a:latin typeface="Arial"/>
                <a:ea typeface="Arial"/>
                <a:cs typeface="Arial"/>
                <a:sym typeface="Arial"/>
              </a:rPr>
              <a:t>SPA:</a:t>
            </a:r>
            <a:endParaRPr sz="3800"/>
          </a:p>
        </p:txBody>
      </p:sp>
      <p:sp>
        <p:nvSpPr>
          <p:cNvPr id="506" name="Google Shape;506;p43"/>
          <p:cNvSpPr txBox="1"/>
          <p:nvPr>
            <p:ph idx="1" type="body"/>
          </p:nvPr>
        </p:nvSpPr>
        <p:spPr>
          <a:xfrm>
            <a:off x="1363600" y="130095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100">
                <a:solidFill>
                  <a:srgbClr val="000000"/>
                </a:solidFill>
                <a:latin typeface="Times New Roman"/>
                <a:ea typeface="Times New Roman"/>
                <a:cs typeface="Times New Roman"/>
                <a:sym typeface="Times New Roman"/>
              </a:rPr>
              <a:t>意思是</a:t>
            </a:r>
            <a:r>
              <a:rPr lang="zh-TW" sz="2100">
                <a:solidFill>
                  <a:srgbClr val="0000FF"/>
                </a:solidFill>
                <a:latin typeface="Times New Roman"/>
                <a:ea typeface="Times New Roman"/>
                <a:cs typeface="Times New Roman"/>
                <a:sym typeface="Times New Roman"/>
              </a:rPr>
              <a:t>僅有一個頁面的應用程式</a:t>
            </a:r>
            <a:r>
              <a:rPr lang="zh-TW" sz="2100">
                <a:solidFill>
                  <a:srgbClr val="000000"/>
                </a:solidFill>
                <a:latin typeface="Times New Roman"/>
                <a:ea typeface="Times New Roman"/>
                <a:cs typeface="Times New Roman"/>
                <a:sym typeface="Times New Roman"/>
              </a:rPr>
              <a:t>，也就是說</a:t>
            </a:r>
            <a:r>
              <a:rPr lang="zh-TW" sz="2100">
                <a:solidFill>
                  <a:srgbClr val="FF0000"/>
                </a:solidFill>
                <a:latin typeface="Times New Roman"/>
                <a:ea typeface="Times New Roman"/>
                <a:cs typeface="Times New Roman"/>
                <a:sym typeface="Times New Roman"/>
              </a:rPr>
              <a:t>網頁不需跳轉頁面就可以達到基本的新增、查詢、修改、刪除資料功能。</a:t>
            </a:r>
            <a:endParaRPr sz="2100">
              <a:solidFill>
                <a:srgbClr val="FF0000"/>
              </a:solidFill>
              <a:latin typeface="Times New Roman"/>
              <a:ea typeface="Times New Roman"/>
              <a:cs typeface="Times New Roman"/>
              <a:sym typeface="Times New Roman"/>
            </a:endParaRPr>
          </a:p>
          <a:p>
            <a:pPr indent="0" lvl="0" marL="0" rtl="0" algn="l">
              <a:spcBef>
                <a:spcPts val="1100"/>
              </a:spcBef>
              <a:spcAft>
                <a:spcPts val="1600"/>
              </a:spcAft>
              <a:buNone/>
            </a:pPr>
            <a:r>
              <a:t/>
            </a:r>
            <a:endParaRPr/>
          </a:p>
        </p:txBody>
      </p:sp>
      <p:pic>
        <p:nvPicPr>
          <p:cNvPr id="507" name="Google Shape;507;p4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1221550" y="82750"/>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900">
                <a:solidFill>
                  <a:srgbClr val="000000"/>
                </a:solidFill>
                <a:latin typeface="Times New Roman"/>
                <a:ea typeface="Times New Roman"/>
                <a:cs typeface="Times New Roman"/>
                <a:sym typeface="Times New Roman"/>
              </a:rPr>
              <a:t>為什麼要使用</a:t>
            </a:r>
            <a:r>
              <a:rPr b="0" lang="zh-TW" sz="2900">
                <a:solidFill>
                  <a:srgbClr val="000000"/>
                </a:solidFill>
                <a:latin typeface="Arial"/>
                <a:ea typeface="Arial"/>
                <a:cs typeface="Arial"/>
                <a:sym typeface="Arial"/>
              </a:rPr>
              <a:t>SPA:</a:t>
            </a:r>
            <a:endParaRPr sz="4300"/>
          </a:p>
        </p:txBody>
      </p:sp>
      <p:sp>
        <p:nvSpPr>
          <p:cNvPr id="513" name="Google Shape;513;p44"/>
          <p:cNvSpPr txBox="1"/>
          <p:nvPr>
            <p:ph idx="1" type="body"/>
          </p:nvPr>
        </p:nvSpPr>
        <p:spPr>
          <a:xfrm>
            <a:off x="1273900" y="1145250"/>
            <a:ext cx="7030500" cy="25416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Char char="●"/>
            </a:pPr>
            <a:r>
              <a:rPr lang="zh-TW" sz="1800">
                <a:solidFill>
                  <a:srgbClr val="000000"/>
                </a:solidFill>
                <a:latin typeface="Times New Roman"/>
                <a:ea typeface="Times New Roman"/>
                <a:cs typeface="Times New Roman"/>
                <a:sym typeface="Times New Roman"/>
              </a:rPr>
              <a:t>把</a:t>
            </a:r>
            <a:r>
              <a:rPr lang="zh-TW" sz="1800">
                <a:solidFill>
                  <a:srgbClr val="000000"/>
                </a:solidFill>
                <a:latin typeface="Arial"/>
                <a:ea typeface="Arial"/>
                <a:cs typeface="Arial"/>
                <a:sym typeface="Arial"/>
              </a:rPr>
              <a:t> Server-side </a:t>
            </a:r>
            <a:r>
              <a:rPr lang="zh-TW" sz="1800">
                <a:solidFill>
                  <a:srgbClr val="000000"/>
                </a:solidFill>
                <a:latin typeface="Times New Roman"/>
                <a:ea typeface="Times New Roman"/>
                <a:cs typeface="Times New Roman"/>
                <a:sym typeface="Times New Roman"/>
              </a:rPr>
              <a:t>的工作丟給</a:t>
            </a:r>
            <a:r>
              <a:rPr lang="zh-TW" sz="1800">
                <a:solidFill>
                  <a:srgbClr val="000000"/>
                </a:solidFill>
                <a:latin typeface="Arial"/>
                <a:ea typeface="Arial"/>
                <a:cs typeface="Arial"/>
                <a:sym typeface="Arial"/>
              </a:rPr>
              <a:t> Client-side</a:t>
            </a:r>
            <a:r>
              <a:rPr lang="zh-TW" sz="1800">
                <a:solidFill>
                  <a:srgbClr val="000000"/>
                </a:solidFill>
                <a:latin typeface="Times New Roman"/>
                <a:ea typeface="Times New Roman"/>
                <a:cs typeface="Times New Roman"/>
                <a:sym typeface="Times New Roman"/>
              </a:rPr>
              <a:t>，以</a:t>
            </a:r>
            <a:r>
              <a:rPr lang="zh-TW" sz="1800">
                <a:solidFill>
                  <a:srgbClr val="FF0000"/>
                </a:solidFill>
                <a:latin typeface="Times New Roman"/>
                <a:ea typeface="Times New Roman"/>
                <a:cs typeface="Times New Roman"/>
                <a:sym typeface="Times New Roman"/>
              </a:rPr>
              <a:t>降低</a:t>
            </a:r>
            <a:r>
              <a:rPr lang="zh-TW" sz="1800">
                <a:solidFill>
                  <a:srgbClr val="FF0000"/>
                </a:solidFill>
                <a:latin typeface="Arial"/>
                <a:ea typeface="Arial"/>
                <a:cs typeface="Arial"/>
                <a:sym typeface="Arial"/>
              </a:rPr>
              <a:t> Server </a:t>
            </a:r>
            <a:r>
              <a:rPr lang="zh-TW" sz="1800">
                <a:solidFill>
                  <a:srgbClr val="FF0000"/>
                </a:solidFill>
                <a:latin typeface="Times New Roman"/>
                <a:ea typeface="Times New Roman"/>
                <a:cs typeface="Times New Roman"/>
                <a:sym typeface="Times New Roman"/>
              </a:rPr>
              <a:t>的負載量。</a:t>
            </a:r>
            <a:endParaRPr sz="1800">
              <a:solidFill>
                <a:srgbClr val="FF0000"/>
              </a:solidFill>
              <a:latin typeface="Times New Roman"/>
              <a:ea typeface="Times New Roman"/>
              <a:cs typeface="Times New Roman"/>
              <a:sym typeface="Times New Roman"/>
            </a:endParaRPr>
          </a:p>
          <a:p>
            <a:pPr indent="-342900" lvl="0" marL="457200" rtl="0" algn="l">
              <a:spcBef>
                <a:spcPts val="0"/>
              </a:spcBef>
              <a:spcAft>
                <a:spcPts val="0"/>
              </a:spcAft>
              <a:buClr>
                <a:srgbClr val="FF0000"/>
              </a:buClr>
              <a:buSzPts val="1800"/>
              <a:buFont typeface="Times New Roman"/>
              <a:buChar char="●"/>
            </a:pPr>
            <a:r>
              <a:rPr lang="zh-TW" sz="1800">
                <a:solidFill>
                  <a:srgbClr val="FF0000"/>
                </a:solidFill>
                <a:latin typeface="Times New Roman"/>
                <a:ea typeface="Times New Roman"/>
                <a:cs typeface="Times New Roman"/>
                <a:sym typeface="Times New Roman"/>
              </a:rPr>
              <a:t>提升用戶體驗，讓操作流程變得更加流暢，不需要等待跳轉畫面的時間。</a:t>
            </a:r>
            <a:endParaRPr sz="1800">
              <a:solidFill>
                <a:srgbClr val="FF0000"/>
              </a:solidFill>
              <a:latin typeface="Times New Roman"/>
              <a:ea typeface="Times New Roman"/>
              <a:cs typeface="Times New Roman"/>
              <a:sym typeface="Times New Roman"/>
            </a:endParaRPr>
          </a:p>
          <a:p>
            <a:pPr indent="304800" lvl="0" marL="304800" rtl="0" algn="l">
              <a:spcBef>
                <a:spcPts val="1100"/>
              </a:spcBef>
              <a:spcAft>
                <a:spcPts val="0"/>
              </a:spcAft>
              <a:buNone/>
            </a:pPr>
            <a:r>
              <a:t/>
            </a:r>
            <a:endParaRPr sz="1400">
              <a:solidFill>
                <a:srgbClr val="000000"/>
              </a:solidFill>
              <a:latin typeface="Arial"/>
              <a:ea typeface="Arial"/>
              <a:cs typeface="Arial"/>
              <a:sym typeface="Arial"/>
            </a:endParaRPr>
          </a:p>
          <a:p>
            <a:pPr indent="0" lvl="0" marL="0" rtl="0" algn="l">
              <a:spcBef>
                <a:spcPts val="1100"/>
              </a:spcBef>
              <a:spcAft>
                <a:spcPts val="1600"/>
              </a:spcAft>
              <a:buNone/>
            </a:pPr>
            <a:r>
              <a:t/>
            </a:r>
            <a:endParaRPr/>
          </a:p>
        </p:txBody>
      </p:sp>
      <p:pic>
        <p:nvPicPr>
          <p:cNvPr id="514" name="Google Shape;514;p4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1303800" y="179925"/>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900">
                <a:solidFill>
                  <a:srgbClr val="000000"/>
                </a:solidFill>
                <a:latin typeface="Times New Roman"/>
                <a:ea typeface="Times New Roman"/>
                <a:cs typeface="Times New Roman"/>
                <a:sym typeface="Times New Roman"/>
              </a:rPr>
              <a:t>使用</a:t>
            </a:r>
            <a:r>
              <a:rPr b="0" lang="zh-TW" sz="2900">
                <a:solidFill>
                  <a:srgbClr val="000000"/>
                </a:solidFill>
                <a:latin typeface="Arial"/>
                <a:ea typeface="Arial"/>
                <a:cs typeface="Arial"/>
                <a:sym typeface="Arial"/>
              </a:rPr>
              <a:t>SPA</a:t>
            </a:r>
            <a:r>
              <a:rPr b="0" lang="zh-TW" sz="2900">
                <a:solidFill>
                  <a:srgbClr val="000000"/>
                </a:solidFill>
                <a:latin typeface="Times New Roman"/>
                <a:ea typeface="Times New Roman"/>
                <a:cs typeface="Times New Roman"/>
                <a:sym typeface="Times New Roman"/>
              </a:rPr>
              <a:t>的缺點</a:t>
            </a:r>
            <a:r>
              <a:rPr b="0" lang="zh-TW" sz="2900">
                <a:solidFill>
                  <a:srgbClr val="000000"/>
                </a:solidFill>
                <a:latin typeface="Arial"/>
                <a:ea typeface="Arial"/>
                <a:cs typeface="Arial"/>
                <a:sym typeface="Arial"/>
              </a:rPr>
              <a:t>:</a:t>
            </a:r>
            <a:endParaRPr sz="4300"/>
          </a:p>
        </p:txBody>
      </p:sp>
      <p:sp>
        <p:nvSpPr>
          <p:cNvPr id="520" name="Google Shape;520;p45"/>
          <p:cNvSpPr txBox="1"/>
          <p:nvPr>
            <p:ph idx="1" type="body"/>
          </p:nvPr>
        </p:nvSpPr>
        <p:spPr>
          <a:xfrm>
            <a:off x="1303800" y="134710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200">
                <a:solidFill>
                  <a:srgbClr val="000000"/>
                </a:solidFill>
                <a:latin typeface="Times New Roman"/>
                <a:ea typeface="Times New Roman"/>
                <a:cs typeface="Times New Roman"/>
                <a:sym typeface="Times New Roman"/>
              </a:rPr>
              <a:t>由於</a:t>
            </a:r>
            <a:r>
              <a:rPr lang="zh-TW" sz="2200">
                <a:solidFill>
                  <a:srgbClr val="FF0000"/>
                </a:solidFill>
                <a:latin typeface="Times New Roman"/>
                <a:ea typeface="Times New Roman"/>
                <a:cs typeface="Times New Roman"/>
                <a:sym typeface="Times New Roman"/>
              </a:rPr>
              <a:t>畫面</a:t>
            </a:r>
            <a:r>
              <a:rPr lang="zh-TW" sz="2200">
                <a:solidFill>
                  <a:srgbClr val="000000"/>
                </a:solidFill>
                <a:latin typeface="Times New Roman"/>
                <a:ea typeface="Times New Roman"/>
                <a:cs typeface="Times New Roman"/>
                <a:sym typeface="Times New Roman"/>
              </a:rPr>
              <a:t>都是</a:t>
            </a:r>
            <a:r>
              <a:rPr lang="zh-TW" sz="2200">
                <a:solidFill>
                  <a:srgbClr val="FF0000"/>
                </a:solidFill>
                <a:latin typeface="Times New Roman"/>
                <a:ea typeface="Times New Roman"/>
                <a:cs typeface="Times New Roman"/>
                <a:sym typeface="Times New Roman"/>
              </a:rPr>
              <a:t>過</a:t>
            </a:r>
            <a:r>
              <a:rPr lang="zh-TW" sz="2200">
                <a:solidFill>
                  <a:srgbClr val="FF0000"/>
                </a:solidFill>
                <a:latin typeface="Arial"/>
                <a:ea typeface="Arial"/>
                <a:cs typeface="Arial"/>
                <a:sym typeface="Arial"/>
              </a:rPr>
              <a:t>script</a:t>
            </a:r>
            <a:r>
              <a:rPr lang="zh-TW" sz="2200">
                <a:solidFill>
                  <a:srgbClr val="FF0000"/>
                </a:solidFill>
                <a:latin typeface="Times New Roman"/>
                <a:ea typeface="Times New Roman"/>
                <a:cs typeface="Times New Roman"/>
                <a:sym typeface="Times New Roman"/>
              </a:rPr>
              <a:t>渲染</a:t>
            </a:r>
            <a:r>
              <a:rPr lang="zh-TW" sz="2200">
                <a:solidFill>
                  <a:srgbClr val="000000"/>
                </a:solidFill>
                <a:latin typeface="Times New Roman"/>
                <a:ea typeface="Times New Roman"/>
                <a:cs typeface="Times New Roman"/>
                <a:sym typeface="Times New Roman"/>
              </a:rPr>
              <a:t>，可能</a:t>
            </a:r>
            <a:r>
              <a:rPr lang="zh-TW" sz="2200">
                <a:solidFill>
                  <a:srgbClr val="FF0000"/>
                </a:solidFill>
                <a:latin typeface="Times New Roman"/>
                <a:ea typeface="Times New Roman"/>
                <a:cs typeface="Times New Roman"/>
                <a:sym typeface="Times New Roman"/>
              </a:rPr>
              <a:t>會造成</a:t>
            </a:r>
            <a:r>
              <a:rPr lang="zh-TW" sz="2200">
                <a:solidFill>
                  <a:srgbClr val="FF0000"/>
                </a:solidFill>
                <a:latin typeface="Arial"/>
                <a:ea typeface="Arial"/>
                <a:cs typeface="Arial"/>
                <a:sym typeface="Arial"/>
              </a:rPr>
              <a:t>SEO</a:t>
            </a:r>
            <a:r>
              <a:rPr lang="zh-TW" sz="2200">
                <a:solidFill>
                  <a:srgbClr val="FF0000"/>
                </a:solidFill>
                <a:latin typeface="Times New Roman"/>
                <a:ea typeface="Times New Roman"/>
                <a:cs typeface="Times New Roman"/>
                <a:sym typeface="Times New Roman"/>
              </a:rPr>
              <a:t>的表現變差</a:t>
            </a:r>
            <a:endParaRPr sz="2200">
              <a:solidFill>
                <a:srgbClr val="FF0000"/>
              </a:solidFill>
              <a:latin typeface="Times New Roman"/>
              <a:ea typeface="Times New Roman"/>
              <a:cs typeface="Times New Roman"/>
              <a:sym typeface="Times New Roman"/>
            </a:endParaRPr>
          </a:p>
          <a:p>
            <a:pPr indent="0" lvl="0" marL="0" rtl="0" algn="l">
              <a:spcBef>
                <a:spcPts val="1100"/>
              </a:spcBef>
              <a:spcAft>
                <a:spcPts val="1600"/>
              </a:spcAft>
              <a:buNone/>
            </a:pPr>
            <a:r>
              <a:t/>
            </a:r>
            <a:endParaRPr/>
          </a:p>
        </p:txBody>
      </p:sp>
      <p:pic>
        <p:nvPicPr>
          <p:cNvPr id="521" name="Google Shape;521;p4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6"/>
          <p:cNvSpPr txBox="1"/>
          <p:nvPr>
            <p:ph type="title"/>
          </p:nvPr>
        </p:nvSpPr>
        <p:spPr>
          <a:xfrm>
            <a:off x="1296325" y="304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zh-TW" sz="2500">
                <a:latin typeface="Nunito"/>
                <a:ea typeface="Nunito"/>
                <a:cs typeface="Nunito"/>
                <a:sym typeface="Nunito"/>
              </a:rPr>
              <a:t>React.js是啥？</a:t>
            </a:r>
            <a:endParaRPr sz="4000"/>
          </a:p>
        </p:txBody>
      </p:sp>
      <p:sp>
        <p:nvSpPr>
          <p:cNvPr id="527" name="Google Shape;527;p46"/>
          <p:cNvSpPr txBox="1"/>
          <p:nvPr>
            <p:ph idx="1" type="body"/>
          </p:nvPr>
        </p:nvSpPr>
        <p:spPr>
          <a:xfrm>
            <a:off x="1222450" y="77495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000">
                <a:solidFill>
                  <a:srgbClr val="000000"/>
                </a:solidFill>
              </a:rPr>
              <a:t>用來</a:t>
            </a:r>
            <a:r>
              <a:rPr lang="zh-TW" sz="2000">
                <a:solidFill>
                  <a:srgbClr val="FF0000"/>
                </a:solidFill>
              </a:rPr>
              <a:t>實作使用者界面的 JavaScript 函式庫</a:t>
            </a:r>
            <a:r>
              <a:rPr lang="zh-TW" sz="2000">
                <a:solidFill>
                  <a:srgbClr val="000000"/>
                </a:solidFill>
              </a:rPr>
              <a:t>是一個</a:t>
            </a:r>
            <a:r>
              <a:rPr lang="zh-TW" sz="2000">
                <a:solidFill>
                  <a:srgbClr val="0000FF"/>
                </a:solidFill>
              </a:rPr>
              <a:t>陳述式、高效且具有彈性的 JavaScript 函式庫</a:t>
            </a:r>
            <a:r>
              <a:rPr lang="zh-TW" sz="2000">
                <a:solidFill>
                  <a:srgbClr val="000000"/>
                </a:solidFill>
              </a:rPr>
              <a:t>，用</a:t>
            </a:r>
            <a:r>
              <a:rPr lang="zh-TW" sz="2000">
                <a:solidFill>
                  <a:srgbClr val="0000FF"/>
                </a:solidFill>
              </a:rPr>
              <a:t>以建立使用者介面</a:t>
            </a:r>
            <a:r>
              <a:rPr lang="zh-TW" sz="2000">
                <a:solidFill>
                  <a:srgbClr val="000000"/>
                </a:solidFill>
              </a:rPr>
              <a:t>。</a:t>
            </a:r>
            <a:endParaRPr sz="2000">
              <a:solidFill>
                <a:srgbClr val="000000"/>
              </a:solidFill>
            </a:endParaRPr>
          </a:p>
          <a:p>
            <a:pPr indent="0" lvl="0" marL="0" rtl="0" algn="l">
              <a:spcBef>
                <a:spcPts val="1100"/>
              </a:spcBef>
              <a:spcAft>
                <a:spcPts val="0"/>
              </a:spcAft>
              <a:buNone/>
            </a:pPr>
            <a:r>
              <a:rPr lang="zh-TW" sz="2000">
                <a:solidFill>
                  <a:srgbClr val="000000"/>
                </a:solidFill>
                <a:latin typeface="Arial"/>
                <a:ea typeface="Arial"/>
                <a:cs typeface="Arial"/>
                <a:sym typeface="Arial"/>
              </a:rPr>
              <a:t>穩定版本：16.12.0</a:t>
            </a:r>
            <a:endParaRPr sz="2000">
              <a:solidFill>
                <a:srgbClr val="000000"/>
              </a:solidFill>
              <a:latin typeface="Arial"/>
              <a:ea typeface="Arial"/>
              <a:cs typeface="Arial"/>
              <a:sym typeface="Arial"/>
            </a:endParaRPr>
          </a:p>
          <a:p>
            <a:pPr indent="0" lvl="0" marL="0" rtl="0" algn="l">
              <a:spcBef>
                <a:spcPts val="1100"/>
              </a:spcBef>
              <a:spcAft>
                <a:spcPts val="0"/>
              </a:spcAft>
              <a:buNone/>
            </a:pPr>
            <a:r>
              <a:rPr lang="zh-TW" sz="2000">
                <a:solidFill>
                  <a:srgbClr val="000000"/>
                </a:solidFill>
                <a:latin typeface="Arial"/>
                <a:ea typeface="Arial"/>
                <a:cs typeface="Arial"/>
                <a:sym typeface="Arial"/>
              </a:rPr>
              <a:t>網站：</a:t>
            </a:r>
            <a:r>
              <a:rPr lang="zh-TW" sz="2000" u="sng">
                <a:solidFill>
                  <a:schemeClr val="hlink"/>
                </a:solidFill>
                <a:latin typeface="Arial"/>
                <a:ea typeface="Arial"/>
                <a:cs typeface="Arial"/>
                <a:sym typeface="Arial"/>
                <a:hlinkClick r:id="rId3"/>
              </a:rPr>
              <a:t>reactjs.org</a:t>
            </a:r>
            <a:endParaRPr sz="2000">
              <a:solidFill>
                <a:srgbClr val="000000"/>
              </a:solidFill>
              <a:latin typeface="Arial"/>
              <a:ea typeface="Arial"/>
              <a:cs typeface="Arial"/>
              <a:sym typeface="Arial"/>
            </a:endParaRPr>
          </a:p>
          <a:p>
            <a:pPr indent="0" lvl="0" marL="0" rtl="0" algn="l">
              <a:spcBef>
                <a:spcPts val="1300"/>
              </a:spcBef>
              <a:spcAft>
                <a:spcPts val="1300"/>
              </a:spcAft>
              <a:buNone/>
            </a:pPr>
            <a:r>
              <a:rPr b="1" lang="zh-TW" sz="2000">
                <a:solidFill>
                  <a:srgbClr val="000000"/>
                </a:solidFill>
                <a:latin typeface="Arial"/>
                <a:ea typeface="Arial"/>
                <a:cs typeface="Arial"/>
                <a:sym typeface="Arial"/>
              </a:rPr>
              <a:t>程式語言：Javascript</a:t>
            </a:r>
            <a:endParaRPr sz="2000">
              <a:solidFill>
                <a:srgbClr val="000000"/>
              </a:solidFill>
              <a:latin typeface="Arial"/>
              <a:ea typeface="Arial"/>
              <a:cs typeface="Arial"/>
              <a:sym typeface="Arial"/>
            </a:endParaRPr>
          </a:p>
        </p:txBody>
      </p:sp>
      <p:pic>
        <p:nvPicPr>
          <p:cNvPr id="528" name="Google Shape;528;p4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1333700" y="90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優點：</a:t>
            </a:r>
            <a:endParaRPr/>
          </a:p>
        </p:txBody>
      </p:sp>
      <p:sp>
        <p:nvSpPr>
          <p:cNvPr id="534" name="Google Shape;534;p47"/>
          <p:cNvSpPr txBox="1"/>
          <p:nvPr>
            <p:ph idx="1" type="body"/>
          </p:nvPr>
        </p:nvSpPr>
        <p:spPr>
          <a:xfrm>
            <a:off x="1333700" y="741550"/>
            <a:ext cx="7030500" cy="25416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可自然地寫出模組化、</a:t>
            </a:r>
            <a:r>
              <a:rPr lang="zh-TW" sz="1800">
                <a:solidFill>
                  <a:srgbClr val="0000FF"/>
                </a:solidFill>
                <a:latin typeface="Arial"/>
                <a:ea typeface="Arial"/>
                <a:cs typeface="Arial"/>
                <a:sym typeface="Arial"/>
              </a:rPr>
              <a:t>高維護性</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a:t>
            </a:r>
            <a:r>
              <a:rPr lang="zh-TW" sz="1800">
                <a:solidFill>
                  <a:srgbClr val="FF0000"/>
                </a:solidFill>
                <a:latin typeface="Arial"/>
                <a:ea typeface="Arial"/>
                <a:cs typeface="Arial"/>
                <a:sym typeface="Arial"/>
              </a:rPr>
              <a:t>重複利用的 UIJSX</a:t>
            </a:r>
            <a:r>
              <a:rPr lang="zh-TW" sz="1800">
                <a:solidFill>
                  <a:srgbClr val="000000"/>
                </a:solidFill>
                <a:latin typeface="Arial"/>
                <a:ea typeface="Arial"/>
                <a:cs typeface="Arial"/>
                <a:sym typeface="Arial"/>
              </a:rPr>
              <a:t> 讓你可以用直觀的方式描述 UI 和邏輯</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可預測的Virtual DOM 幫助最佳化</a:t>
            </a:r>
            <a:r>
              <a:rPr lang="zh-TW" sz="1800">
                <a:solidFill>
                  <a:srgbClr val="FF0000"/>
                </a:solidFill>
                <a:latin typeface="Arial"/>
                <a:ea typeface="Arial"/>
                <a:cs typeface="Arial"/>
                <a:sym typeface="Arial"/>
              </a:rPr>
              <a:t>複雜的 UI 效能</a:t>
            </a:r>
            <a:endParaRPr sz="1800">
              <a:solidFill>
                <a:srgbClr val="FF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適合用來</a:t>
            </a:r>
            <a:r>
              <a:rPr lang="zh-TW" sz="1800">
                <a:solidFill>
                  <a:srgbClr val="FF0000"/>
                </a:solidFill>
                <a:latin typeface="Arial"/>
                <a:ea typeface="Arial"/>
                <a:cs typeface="Arial"/>
                <a:sym typeface="Arial"/>
              </a:rPr>
              <a:t>建構大型且複雜的應用程式介面 </a:t>
            </a:r>
            <a:endParaRPr sz="2000">
              <a:solidFill>
                <a:srgbClr val="FF0000"/>
              </a:solidFill>
            </a:endParaRPr>
          </a:p>
        </p:txBody>
      </p:sp>
      <p:pic>
        <p:nvPicPr>
          <p:cNvPr id="535" name="Google Shape;535;p4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type="title"/>
          </p:nvPr>
        </p:nvSpPr>
        <p:spPr>
          <a:xfrm>
            <a:off x="1341175" y="71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缺點：</a:t>
            </a:r>
            <a:endParaRPr/>
          </a:p>
        </p:txBody>
      </p:sp>
      <p:sp>
        <p:nvSpPr>
          <p:cNvPr id="541" name="Google Shape;541;p48"/>
          <p:cNvSpPr txBox="1"/>
          <p:nvPr>
            <p:ph idx="1" type="body"/>
          </p:nvPr>
        </p:nvSpPr>
        <p:spPr>
          <a:xfrm>
            <a:off x="1378575" y="681750"/>
            <a:ext cx="7030500" cy="2541600"/>
          </a:xfrm>
          <a:prstGeom prst="rect">
            <a:avLst/>
          </a:prstGeom>
        </p:spPr>
        <p:txBody>
          <a:bodyPr anchorCtr="0" anchor="t" bIns="91425" lIns="91425" spcFirstLastPara="1" rIns="91425" wrap="square" tIns="91425">
            <a:noAutofit/>
          </a:bodyPr>
          <a:lstStyle/>
          <a:p>
            <a:pPr indent="-330200" lvl="0" marL="457200" rtl="0" algn="l">
              <a:spcBef>
                <a:spcPts val="2800"/>
              </a:spcBef>
              <a:spcAft>
                <a:spcPts val="0"/>
              </a:spcAft>
              <a:buClr>
                <a:srgbClr val="000000"/>
              </a:buClr>
              <a:buSzPts val="1600"/>
              <a:buFont typeface="Arial"/>
              <a:buChar char="●"/>
            </a:pPr>
            <a:r>
              <a:rPr lang="zh-TW" sz="1600">
                <a:solidFill>
                  <a:srgbClr val="000000"/>
                </a:solidFill>
                <a:latin typeface="Arial"/>
                <a:ea typeface="Arial"/>
                <a:cs typeface="Arial"/>
                <a:sym typeface="Arial"/>
              </a:rPr>
              <a:t>React 有</a:t>
            </a:r>
            <a:r>
              <a:rPr lang="zh-TW" sz="1600">
                <a:solidFill>
                  <a:srgbClr val="0000FF"/>
                </a:solidFill>
                <a:latin typeface="Arial"/>
                <a:ea typeface="Arial"/>
                <a:cs typeface="Arial"/>
                <a:sym typeface="Arial"/>
              </a:rPr>
              <a:t>較高的學習門檻 </a:t>
            </a:r>
            <a:r>
              <a:rPr lang="zh-TW" sz="1600">
                <a:solidFill>
                  <a:srgbClr val="000000"/>
                </a:solidFill>
                <a:latin typeface="Arial"/>
                <a:ea typeface="Arial"/>
                <a:cs typeface="Arial"/>
                <a:sym typeface="Arial"/>
              </a:rPr>
              <a:t>(learning curve)，需要花上一定的時間來學習</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 React </a:t>
            </a:r>
            <a:r>
              <a:rPr lang="zh-TW" sz="1600">
                <a:solidFill>
                  <a:srgbClr val="0000FF"/>
                </a:solidFill>
                <a:latin typeface="Arial"/>
                <a:ea typeface="Arial"/>
                <a:cs typeface="Arial"/>
                <a:sym typeface="Arial"/>
              </a:rPr>
              <a:t>函式庫本身用法和其相關的工具React 不是一套完整的 framework</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只處理 View/UI 的部分</a:t>
            </a:r>
            <a:r>
              <a:rPr lang="zh-TW" sz="1600">
                <a:solidFill>
                  <a:srgbClr val="000000"/>
                </a:solidFill>
                <a:latin typeface="Arial"/>
                <a:ea typeface="Arial"/>
                <a:cs typeface="Arial"/>
                <a:sym typeface="Arial"/>
              </a:rPr>
              <a:t>對簡單或互動性低的頁面</a:t>
            </a:r>
            <a:endParaRPr sz="16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542" name="Google Shape;542;p4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9"/>
          <p:cNvSpPr txBox="1"/>
          <p:nvPr>
            <p:ph idx="1" type="body"/>
          </p:nvPr>
        </p:nvSpPr>
        <p:spPr>
          <a:xfrm>
            <a:off x="1185000" y="124525"/>
            <a:ext cx="7030500" cy="4824600"/>
          </a:xfrm>
          <a:prstGeom prst="rect">
            <a:avLst/>
          </a:prstGeom>
        </p:spPr>
        <p:txBody>
          <a:bodyPr anchorCtr="0" anchor="t" bIns="91425" lIns="91425" spcFirstLastPara="1" rIns="91425" wrap="square" tIns="91425">
            <a:noAutofit/>
          </a:bodyPr>
          <a:lstStyle/>
          <a:p>
            <a:pPr indent="0" lvl="0" marL="0" rtl="0" algn="l">
              <a:spcBef>
                <a:spcPts val="2900"/>
              </a:spcBef>
              <a:spcAft>
                <a:spcPts val="0"/>
              </a:spcAft>
              <a:buNone/>
            </a:pPr>
            <a:r>
              <a:rPr lang="zh-TW" sz="1800"/>
              <a:t>React 和 Vue 有許多相似之處，它們都有：</a:t>
            </a:r>
            <a:endParaRPr sz="1800"/>
          </a:p>
          <a:p>
            <a:pPr indent="-368300" lvl="0" marL="457200" rtl="0" algn="l">
              <a:spcBef>
                <a:spcPts val="2900"/>
              </a:spcBef>
              <a:spcAft>
                <a:spcPts val="0"/>
              </a:spcAft>
              <a:buSzPts val="2200"/>
              <a:buAutoNum type="arabicPeriod"/>
            </a:pPr>
            <a:r>
              <a:rPr lang="zh-TW" sz="2200"/>
              <a:t>使用 Virtual DOM</a:t>
            </a:r>
            <a:endParaRPr sz="2200"/>
          </a:p>
          <a:p>
            <a:pPr indent="-368300" lvl="0" marL="457200" rtl="0" algn="l">
              <a:spcBef>
                <a:spcPts val="0"/>
              </a:spcBef>
              <a:spcAft>
                <a:spcPts val="0"/>
              </a:spcAft>
              <a:buSzPts val="2200"/>
              <a:buAutoNum type="arabicPeriod"/>
            </a:pPr>
            <a:r>
              <a:rPr lang="zh-TW" sz="2200">
                <a:solidFill>
                  <a:srgbClr val="0000FF"/>
                </a:solidFill>
              </a:rPr>
              <a:t>提供響應式 (Reactive) 和组件化 (Composable) 的視圖组件</a:t>
            </a:r>
            <a:r>
              <a:rPr lang="zh-TW" sz="2200"/>
              <a:t>。</a:t>
            </a:r>
            <a:endParaRPr sz="2200"/>
          </a:p>
          <a:p>
            <a:pPr indent="-368300" lvl="0" marL="457200" rtl="0" algn="l">
              <a:spcBef>
                <a:spcPts val="0"/>
              </a:spcBef>
              <a:spcAft>
                <a:spcPts val="0"/>
              </a:spcAft>
              <a:buSzPts val="2200"/>
              <a:buAutoNum type="arabicPeriod"/>
            </a:pPr>
            <a:r>
              <a:rPr lang="zh-TW" sz="2200"/>
              <a:t>將注意力集中保持在核心庫，而將其他功能如路由和全局狀態管理交给相關的庫。</a:t>
            </a:r>
            <a:endParaRPr sz="2200"/>
          </a:p>
          <a:p>
            <a:pPr indent="0" lvl="0" marL="0" rtl="0" algn="l">
              <a:spcBef>
                <a:spcPts val="2900"/>
              </a:spcBef>
              <a:spcAft>
                <a:spcPts val="1600"/>
              </a:spcAft>
              <a:buNone/>
            </a:pPr>
            <a:r>
              <a:t/>
            </a:r>
            <a:endParaRPr/>
          </a:p>
        </p:txBody>
      </p:sp>
      <p:pic>
        <p:nvPicPr>
          <p:cNvPr id="548" name="Google Shape;548;p4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0"/>
          <p:cNvPicPr preferRelativeResize="0"/>
          <p:nvPr/>
        </p:nvPicPr>
        <p:blipFill>
          <a:blip r:embed="rId3">
            <a:alphaModFix/>
          </a:blip>
          <a:stretch>
            <a:fillRect/>
          </a:stretch>
        </p:blipFill>
        <p:spPr>
          <a:xfrm>
            <a:off x="37950" y="47425"/>
            <a:ext cx="9049126" cy="5017825"/>
          </a:xfrm>
          <a:prstGeom prst="rect">
            <a:avLst/>
          </a:prstGeom>
          <a:noFill/>
          <a:ln>
            <a:noFill/>
          </a:ln>
        </p:spPr>
      </p:pic>
      <p:pic>
        <p:nvPicPr>
          <p:cNvPr id="554" name="Google Shape;554;p5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1"/>
          <p:cNvSpPr txBox="1"/>
          <p:nvPr>
            <p:ph type="title"/>
          </p:nvPr>
        </p:nvSpPr>
        <p:spPr>
          <a:xfrm>
            <a:off x="1303800" y="2920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vuetify.js</a:t>
            </a:r>
            <a:r>
              <a:rPr lang="zh-TW"/>
              <a:t>是啥？</a:t>
            </a:r>
            <a:endParaRPr/>
          </a:p>
        </p:txBody>
      </p:sp>
      <p:sp>
        <p:nvSpPr>
          <p:cNvPr id="560" name="Google Shape;560;p51"/>
          <p:cNvSpPr txBox="1"/>
          <p:nvPr>
            <p:ph idx="1" type="body"/>
          </p:nvPr>
        </p:nvSpPr>
        <p:spPr>
          <a:xfrm>
            <a:off x="1303800" y="11687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Vuetify 是</a:t>
            </a:r>
            <a:r>
              <a:rPr lang="zh-TW" sz="1600">
                <a:solidFill>
                  <a:srgbClr val="0000FF"/>
                </a:solidFill>
              </a:rPr>
              <a:t>Vue UI 庫，包含手工制作的精美材料組件</a:t>
            </a:r>
            <a:r>
              <a:rPr lang="zh-TW" sz="1600"/>
              <a:t>。不需要設計技能 - 創建令人驚嘆的應用程序所需的一切都觸手可及。</a:t>
            </a:r>
            <a:endParaRPr sz="1600"/>
          </a:p>
          <a:p>
            <a:pPr indent="0" lvl="0" marL="0" rtl="0" algn="l">
              <a:spcBef>
                <a:spcPts val="1600"/>
              </a:spcBef>
              <a:spcAft>
                <a:spcPts val="0"/>
              </a:spcAft>
              <a:buNone/>
            </a:pPr>
            <a:r>
              <a:rPr lang="zh-TW" sz="1600"/>
              <a:t>1.</a:t>
            </a:r>
            <a:r>
              <a:rPr lang="zh-TW" sz="1600"/>
              <a:t>是</a:t>
            </a:r>
            <a:r>
              <a:rPr lang="zh-TW" sz="1600">
                <a:solidFill>
                  <a:srgbClr val="FF0000"/>
                </a:solidFill>
              </a:rPr>
              <a:t>組件庫</a:t>
            </a:r>
            <a:endParaRPr sz="1600">
              <a:solidFill>
                <a:srgbClr val="FF0000"/>
              </a:solidFill>
            </a:endParaRPr>
          </a:p>
          <a:p>
            <a:pPr indent="0" lvl="0" marL="0" rtl="0" algn="l">
              <a:spcBef>
                <a:spcPts val="1600"/>
              </a:spcBef>
              <a:spcAft>
                <a:spcPts val="0"/>
              </a:spcAft>
              <a:buNone/>
            </a:pPr>
            <a:r>
              <a:rPr lang="zh-TW" sz="1600"/>
              <a:t>2.具有google的材料設計理念及</a:t>
            </a:r>
            <a:r>
              <a:rPr lang="zh-TW" sz="1600">
                <a:solidFill>
                  <a:srgbClr val="FF0000"/>
                </a:solidFill>
              </a:rPr>
              <a:t>相似的UI組件(例如：按鈕,菜單）</a:t>
            </a:r>
            <a:endParaRPr sz="1600">
              <a:solidFill>
                <a:srgbClr val="FF0000"/>
              </a:solidFill>
            </a:endParaRPr>
          </a:p>
          <a:p>
            <a:pPr indent="0" lvl="0" marL="0" rtl="0" algn="l">
              <a:spcBef>
                <a:spcPts val="1600"/>
              </a:spcBef>
              <a:spcAft>
                <a:spcPts val="0"/>
              </a:spcAft>
              <a:buNone/>
            </a:pPr>
            <a:r>
              <a:rPr lang="zh-TW" sz="1600"/>
              <a:t>3.</a:t>
            </a:r>
            <a:r>
              <a:rPr lang="zh-TW" sz="1600">
                <a:solidFill>
                  <a:srgbClr val="FF0000"/>
                </a:solidFill>
              </a:rPr>
              <a:t>提供良好的用戶體驗</a:t>
            </a:r>
            <a:r>
              <a:rPr lang="zh-TW" sz="1600"/>
              <a:t>並使網站乾淨整潔</a:t>
            </a:r>
            <a:endParaRPr sz="1600"/>
          </a:p>
          <a:p>
            <a:pPr indent="0" lvl="0" marL="0" rtl="0" algn="l">
              <a:spcBef>
                <a:spcPts val="1600"/>
              </a:spcBef>
              <a:spcAft>
                <a:spcPts val="0"/>
              </a:spcAft>
              <a:buNone/>
            </a:pPr>
            <a:r>
              <a:rPr lang="zh-TW" sz="1600"/>
              <a:t>4.不僅是css類也是vujs構件和使用</a:t>
            </a:r>
            <a:endParaRPr sz="1600"/>
          </a:p>
          <a:p>
            <a:pPr indent="0" lvl="0" marL="0" rtl="0" algn="l">
              <a:spcBef>
                <a:spcPts val="1600"/>
              </a:spcBef>
              <a:spcAft>
                <a:spcPts val="1600"/>
              </a:spcAft>
              <a:buNone/>
            </a:pPr>
            <a:r>
              <a:rPr lang="zh-TW" sz="1600"/>
              <a:t>網站：</a:t>
            </a:r>
            <a:r>
              <a:rPr lang="zh-TW" sz="1700" u="sng">
                <a:solidFill>
                  <a:schemeClr val="hlink"/>
                </a:solidFill>
                <a:hlinkClick r:id="rId3"/>
              </a:rPr>
              <a:t>https://vuetifyjs.com/en/</a:t>
            </a:r>
            <a:endParaRPr sz="1700"/>
          </a:p>
        </p:txBody>
      </p:sp>
      <p:pic>
        <p:nvPicPr>
          <p:cNvPr id="561" name="Google Shape;561;p51"/>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6"/>
          <p:cNvPicPr preferRelativeResize="0"/>
          <p:nvPr/>
        </p:nvPicPr>
        <p:blipFill rotWithShape="1">
          <a:blip r:embed="rId3">
            <a:alphaModFix/>
          </a:blip>
          <a:srcRect b="25633" l="7412" r="19482" t="0"/>
          <a:stretch/>
        </p:blipFill>
        <p:spPr>
          <a:xfrm>
            <a:off x="1712000" y="852475"/>
            <a:ext cx="7176450" cy="3364000"/>
          </a:xfrm>
          <a:prstGeom prst="rect">
            <a:avLst/>
          </a:prstGeom>
          <a:noFill/>
          <a:ln>
            <a:noFill/>
          </a:ln>
        </p:spPr>
      </p:pic>
      <p:sp>
        <p:nvSpPr>
          <p:cNvPr id="309" name="Google Shape;309;p16"/>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前端與後端 (2)</a:t>
            </a:r>
            <a:endParaRPr>
              <a:latin typeface="PMingLiu"/>
              <a:ea typeface="PMingLiu"/>
              <a:cs typeface="PMingLiu"/>
              <a:sym typeface="PMingLiu"/>
            </a:endParaRPr>
          </a:p>
        </p:txBody>
      </p:sp>
      <p:pic>
        <p:nvPicPr>
          <p:cNvPr id="310" name="Google Shape;310;p16"/>
          <p:cNvPicPr preferRelativeResize="0"/>
          <p:nvPr/>
        </p:nvPicPr>
        <p:blipFill>
          <a:blip r:embed="rId4">
            <a:alphaModFix/>
          </a:blip>
          <a:stretch>
            <a:fillRect/>
          </a:stretch>
        </p:blipFill>
        <p:spPr>
          <a:xfrm>
            <a:off x="8275751" y="4822027"/>
            <a:ext cx="800124" cy="267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txBox="1"/>
          <p:nvPr>
            <p:ph type="title"/>
          </p:nvPr>
        </p:nvSpPr>
        <p:spPr>
          <a:xfrm>
            <a:off x="1303800" y="344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socket.IO(websocket)</a:t>
            </a:r>
            <a:r>
              <a:rPr lang="zh-TW"/>
              <a:t>是啥?</a:t>
            </a:r>
            <a:endParaRPr/>
          </a:p>
        </p:txBody>
      </p:sp>
      <p:sp>
        <p:nvSpPr>
          <p:cNvPr id="567" name="Google Shape;567;p52"/>
          <p:cNvSpPr txBox="1"/>
          <p:nvPr>
            <p:ph idx="1" type="body"/>
          </p:nvPr>
        </p:nvSpPr>
        <p:spPr>
          <a:xfrm>
            <a:off x="1303800" y="995750"/>
            <a:ext cx="7030500" cy="2541600"/>
          </a:xfrm>
          <a:prstGeom prst="rect">
            <a:avLst/>
          </a:prstGeom>
        </p:spPr>
        <p:txBody>
          <a:bodyPr anchorCtr="0" anchor="t" bIns="91425" lIns="91425" spcFirstLastPara="1" rIns="91425" wrap="square" tIns="91425">
            <a:noAutofit/>
          </a:bodyPr>
          <a:lstStyle/>
          <a:p>
            <a:pPr indent="-381000" lvl="0" marL="457200" rtl="0" algn="l">
              <a:spcBef>
                <a:spcPts val="1300"/>
              </a:spcBef>
              <a:spcAft>
                <a:spcPts val="0"/>
              </a:spcAft>
              <a:buSzPts val="2400"/>
              <a:buFont typeface="Arial"/>
              <a:buChar char="●"/>
            </a:pPr>
            <a:r>
              <a:rPr lang="zh-TW" sz="2400">
                <a:solidFill>
                  <a:srgbClr val="000000"/>
                </a:solidFill>
                <a:latin typeface="Arial"/>
                <a:ea typeface="Arial"/>
                <a:cs typeface="Arial"/>
                <a:sym typeface="Arial"/>
              </a:rPr>
              <a:t>服務器和客户端</a:t>
            </a:r>
            <a:r>
              <a:rPr lang="zh-TW" sz="2400">
                <a:solidFill>
                  <a:srgbClr val="FF0000"/>
                </a:solidFill>
                <a:latin typeface="Arial"/>
                <a:ea typeface="Arial"/>
                <a:cs typeface="Arial"/>
                <a:sym typeface="Arial"/>
              </a:rPr>
              <a:t>雙向</a:t>
            </a:r>
            <a:r>
              <a:rPr lang="zh-TW" sz="2400">
                <a:solidFill>
                  <a:srgbClr val="000000"/>
                </a:solidFill>
                <a:latin typeface="Arial"/>
                <a:ea typeface="Arial"/>
                <a:cs typeface="Arial"/>
                <a:sym typeface="Arial"/>
              </a:rPr>
              <a:t>的</a:t>
            </a:r>
            <a:r>
              <a:rPr lang="zh-TW" sz="2400">
                <a:solidFill>
                  <a:srgbClr val="FF0000"/>
                </a:solidFill>
                <a:latin typeface="Arial"/>
                <a:ea typeface="Arial"/>
                <a:cs typeface="Arial"/>
                <a:sym typeface="Arial"/>
              </a:rPr>
              <a:t>通信</a:t>
            </a:r>
            <a:r>
              <a:rPr 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381000" lvl="0" marL="457200" rtl="0" algn="l">
              <a:spcBef>
                <a:spcPts val="0"/>
              </a:spcBef>
              <a:spcAft>
                <a:spcPts val="0"/>
              </a:spcAft>
              <a:buSzPts val="2400"/>
              <a:buFont typeface="Arial"/>
              <a:buChar char="●"/>
            </a:pPr>
            <a:r>
              <a:rPr lang="zh-TW" sz="2400">
                <a:solidFill>
                  <a:srgbClr val="000000"/>
                </a:solidFill>
                <a:latin typeface="Arial"/>
                <a:ea typeface="Arial"/>
                <a:cs typeface="Arial"/>
                <a:sym typeface="Arial"/>
              </a:rPr>
              <a:t>使用websocket并提供</a:t>
            </a:r>
            <a:r>
              <a:rPr lang="zh-TW" sz="2400">
                <a:solidFill>
                  <a:srgbClr val="FF0000"/>
                </a:solidFill>
                <a:latin typeface="Arial"/>
                <a:ea typeface="Arial"/>
                <a:cs typeface="Arial"/>
                <a:sym typeface="Arial"/>
              </a:rPr>
              <a:t>相同的接口</a:t>
            </a:r>
            <a:r>
              <a:rPr 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381000" lvl="0" marL="457200" rtl="0" algn="l">
              <a:spcBef>
                <a:spcPts val="0"/>
              </a:spcBef>
              <a:spcAft>
                <a:spcPts val="0"/>
              </a:spcAft>
              <a:buSzPts val="2400"/>
              <a:buFont typeface="Arial"/>
              <a:buChar char="●"/>
            </a:pPr>
            <a:r>
              <a:rPr lang="zh-TW" sz="2400">
                <a:solidFill>
                  <a:srgbClr val="000000"/>
                </a:solidFill>
                <a:latin typeface="Arial"/>
                <a:ea typeface="Arial"/>
                <a:cs typeface="Arial"/>
                <a:sym typeface="Arial"/>
              </a:rPr>
              <a:t>作WebSocket包裝庫，</a:t>
            </a:r>
            <a:r>
              <a:rPr lang="zh-TW" sz="2400">
                <a:solidFill>
                  <a:srgbClr val="FF0000"/>
                </a:solidFill>
                <a:latin typeface="Arial"/>
                <a:ea typeface="Arial"/>
                <a:cs typeface="Arial"/>
                <a:sym typeface="Arial"/>
              </a:rPr>
              <a:t>提供許多其它功能</a:t>
            </a:r>
            <a:endParaRPr b="1" sz="2400">
              <a:solidFill>
                <a:srgbClr val="FF0000"/>
              </a:solidFill>
              <a:latin typeface="Arial"/>
              <a:ea typeface="Arial"/>
              <a:cs typeface="Arial"/>
              <a:sym typeface="Arial"/>
            </a:endParaRPr>
          </a:p>
          <a:p>
            <a:pPr indent="0" lvl="0" marL="0" rtl="0" algn="l">
              <a:spcBef>
                <a:spcPts val="1300"/>
              </a:spcBef>
              <a:spcAft>
                <a:spcPts val="0"/>
              </a:spcAft>
              <a:buNone/>
            </a:pPr>
            <a:r>
              <a:rPr lang="zh-TW" sz="2400">
                <a:solidFill>
                  <a:srgbClr val="000000"/>
                </a:solidFill>
                <a:latin typeface="Arial"/>
                <a:ea typeface="Arial"/>
                <a:cs typeface="Arial"/>
                <a:sym typeface="Arial"/>
              </a:rPr>
              <a:t>網站：</a:t>
            </a:r>
            <a:r>
              <a:rPr lang="zh-TW" sz="2400" u="sng">
                <a:solidFill>
                  <a:schemeClr val="hlink"/>
                </a:solidFill>
                <a:latin typeface="Arial"/>
                <a:ea typeface="Arial"/>
                <a:cs typeface="Arial"/>
                <a:sym typeface="Arial"/>
                <a:hlinkClick r:id="rId3"/>
              </a:rPr>
              <a:t>socket.io</a:t>
            </a:r>
            <a:endParaRPr sz="2400">
              <a:solidFill>
                <a:srgbClr val="000000"/>
              </a:solidFill>
              <a:latin typeface="Arial"/>
              <a:ea typeface="Arial"/>
              <a:cs typeface="Arial"/>
              <a:sym typeface="Arial"/>
            </a:endParaRPr>
          </a:p>
          <a:p>
            <a:pPr indent="0" lvl="0" marL="0" rtl="0" algn="l">
              <a:spcBef>
                <a:spcPts val="1300"/>
              </a:spcBef>
              <a:spcAft>
                <a:spcPts val="0"/>
              </a:spcAft>
              <a:buNone/>
            </a:pPr>
            <a:r>
              <a:rPr lang="zh-TW" sz="2400">
                <a:solidFill>
                  <a:srgbClr val="000000"/>
                </a:solidFill>
                <a:latin typeface="Arial"/>
                <a:ea typeface="Arial"/>
                <a:cs typeface="Arial"/>
                <a:sym typeface="Arial"/>
              </a:rPr>
              <a:t>版本：2.3.0</a:t>
            </a:r>
            <a:endParaRPr sz="2400">
              <a:solidFill>
                <a:srgbClr val="000000"/>
              </a:solidFill>
              <a:latin typeface="Arial"/>
              <a:ea typeface="Arial"/>
              <a:cs typeface="Arial"/>
              <a:sym typeface="Arial"/>
            </a:endParaRPr>
          </a:p>
          <a:p>
            <a:pPr indent="0" lvl="0" marL="0" rtl="0" algn="l">
              <a:spcBef>
                <a:spcPts val="1300"/>
              </a:spcBef>
              <a:spcAft>
                <a:spcPts val="0"/>
              </a:spcAft>
              <a:buNone/>
            </a:pPr>
            <a:r>
              <a:rPr b="1" lang="zh-TW" sz="2400">
                <a:solidFill>
                  <a:srgbClr val="000000"/>
                </a:solidFill>
                <a:latin typeface="Arial"/>
                <a:ea typeface="Arial"/>
                <a:cs typeface="Arial"/>
                <a:sym typeface="Arial"/>
              </a:rPr>
              <a:t>程式語言：Javascript</a:t>
            </a:r>
            <a:endParaRPr sz="2400">
              <a:solidFill>
                <a:srgbClr val="000000"/>
              </a:solidFill>
              <a:latin typeface="Arial"/>
              <a:ea typeface="Arial"/>
              <a:cs typeface="Arial"/>
              <a:sym typeface="Arial"/>
            </a:endParaRPr>
          </a:p>
          <a:p>
            <a:pPr indent="0" lvl="0" marL="0" rtl="0" algn="l">
              <a:spcBef>
                <a:spcPts val="1300"/>
              </a:spcBef>
              <a:spcAft>
                <a:spcPts val="0"/>
              </a:spcAft>
              <a:buNone/>
            </a:pPr>
            <a:r>
              <a:rPr lang="zh-TW"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300"/>
              </a:spcBef>
              <a:spcAft>
                <a:spcPts val="0"/>
              </a:spcAft>
              <a:buNone/>
            </a:pPr>
            <a:r>
              <a:t/>
            </a:r>
            <a:endParaRPr sz="1400">
              <a:solidFill>
                <a:srgbClr val="00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568" name="Google Shape;568;p5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1348650" y="22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websocket</a:t>
            </a:r>
            <a:r>
              <a:rPr lang="zh-TW"/>
              <a:t>是啥？</a:t>
            </a:r>
            <a:endParaRPr/>
          </a:p>
        </p:txBody>
      </p:sp>
      <p:sp>
        <p:nvSpPr>
          <p:cNvPr id="574" name="Google Shape;574;p53"/>
          <p:cNvSpPr txBox="1"/>
          <p:nvPr>
            <p:ph idx="1" type="body"/>
          </p:nvPr>
        </p:nvSpPr>
        <p:spPr>
          <a:xfrm>
            <a:off x="1348650" y="8085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200"/>
              <a:t>WebSocket是一種在</a:t>
            </a:r>
            <a:r>
              <a:rPr lang="zh-TW" sz="2200">
                <a:solidFill>
                  <a:srgbClr val="FF0000"/>
                </a:solidFill>
              </a:rPr>
              <a:t>單個 TCP 連線上進行全雙工通訊的協定</a:t>
            </a:r>
            <a:r>
              <a:rPr lang="zh-TW" sz="2200"/>
              <a:t>。 </a:t>
            </a:r>
            <a:r>
              <a:rPr lang="zh-TW" sz="2200">
                <a:solidFill>
                  <a:srgbClr val="0000FF"/>
                </a:solidFill>
              </a:rPr>
              <a:t>允許伺服端主動向用戶端推播資料</a:t>
            </a:r>
            <a:r>
              <a:rPr lang="zh-TW" sz="2200"/>
              <a:t>。</a:t>
            </a:r>
            <a:r>
              <a:rPr lang="zh-TW" sz="2200">
                <a:solidFill>
                  <a:srgbClr val="0000FF"/>
                </a:solidFill>
              </a:rPr>
              <a:t>瀏覽器和伺服器只需要完成一次交握，並進行雙向資料傳輸</a:t>
            </a:r>
            <a:r>
              <a:rPr lang="zh-TW" sz="2200"/>
              <a:t>。</a:t>
            </a:r>
            <a:endParaRPr sz="2200"/>
          </a:p>
          <a:p>
            <a:pPr indent="0" lvl="0" marL="0" rtl="0" algn="l">
              <a:spcBef>
                <a:spcPts val="1600"/>
              </a:spcBef>
              <a:spcAft>
                <a:spcPts val="1600"/>
              </a:spcAft>
              <a:buNone/>
            </a:pPr>
            <a:r>
              <a:t/>
            </a:r>
            <a:endParaRPr sz="2200"/>
          </a:p>
        </p:txBody>
      </p:sp>
      <p:pic>
        <p:nvPicPr>
          <p:cNvPr id="575" name="Google Shape;575;p5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4"/>
          <p:cNvSpPr txBox="1"/>
          <p:nvPr>
            <p:ph type="title"/>
          </p:nvPr>
        </p:nvSpPr>
        <p:spPr>
          <a:xfrm>
            <a:off x="1161750" y="377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581" name="Google Shape;581;p54"/>
          <p:cNvSpPr txBox="1"/>
          <p:nvPr>
            <p:ph idx="1" type="body"/>
          </p:nvPr>
        </p:nvSpPr>
        <p:spPr>
          <a:xfrm>
            <a:off x="1254025" y="1014200"/>
            <a:ext cx="7030500" cy="2541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zh-TW" sz="2500"/>
              <a:t>數據可以</a:t>
            </a:r>
            <a:r>
              <a:rPr lang="zh-TW" sz="2500">
                <a:solidFill>
                  <a:srgbClr val="0000FF"/>
                </a:solidFill>
              </a:rPr>
              <a:t>雙向流動</a:t>
            </a:r>
            <a:endParaRPr sz="2500">
              <a:solidFill>
                <a:srgbClr val="0000FF"/>
              </a:solidFill>
            </a:endParaRPr>
          </a:p>
          <a:p>
            <a:pPr indent="-368300" lvl="0" marL="457200" rtl="0" algn="l">
              <a:spcBef>
                <a:spcPts val="0"/>
              </a:spcBef>
              <a:spcAft>
                <a:spcPts val="0"/>
              </a:spcAft>
              <a:buClr>
                <a:srgbClr val="000000"/>
              </a:buClr>
              <a:buSzPts val="2200"/>
              <a:buChar char="●"/>
            </a:pPr>
            <a:r>
              <a:rPr lang="zh-TW" sz="2200">
                <a:solidFill>
                  <a:srgbClr val="FF0000"/>
                </a:solidFill>
              </a:rPr>
              <a:t>跨</a:t>
            </a:r>
            <a:r>
              <a:rPr lang="zh-TW" sz="2200">
                <a:solidFill>
                  <a:srgbClr val="000000"/>
                </a:solidFill>
              </a:rPr>
              <a:t>各</a:t>
            </a:r>
            <a:r>
              <a:rPr lang="zh-TW" sz="2200">
                <a:solidFill>
                  <a:srgbClr val="FF0000"/>
                </a:solidFill>
              </a:rPr>
              <a:t>瀏覽器</a:t>
            </a:r>
            <a:endParaRPr sz="2200">
              <a:solidFill>
                <a:srgbClr val="FF0000"/>
              </a:solidFill>
            </a:endParaRPr>
          </a:p>
          <a:p>
            <a:pPr indent="-368300" lvl="0" marL="457200" rtl="0" algn="l">
              <a:spcBef>
                <a:spcPts val="0"/>
              </a:spcBef>
              <a:spcAft>
                <a:spcPts val="0"/>
              </a:spcAft>
              <a:buSzPts val="2200"/>
              <a:buChar char="●"/>
            </a:pPr>
            <a:r>
              <a:rPr lang="zh-TW" sz="2200">
                <a:solidFill>
                  <a:srgbClr val="0000FF"/>
                </a:solidFill>
              </a:rPr>
              <a:t>node.js最常使用套件</a:t>
            </a:r>
            <a:r>
              <a:rPr lang="zh-TW" sz="2200"/>
              <a:t>之一</a:t>
            </a:r>
            <a:endParaRPr sz="2200"/>
          </a:p>
          <a:p>
            <a:pPr indent="-368300" lvl="0" marL="457200" rtl="0" algn="l">
              <a:spcBef>
                <a:spcPts val="0"/>
              </a:spcBef>
              <a:spcAft>
                <a:spcPts val="0"/>
              </a:spcAft>
              <a:buSzPts val="2200"/>
              <a:buChar char="●"/>
            </a:pPr>
            <a:r>
              <a:rPr lang="zh-TW" sz="2200"/>
              <a:t>實現sever-push,real-time服務（如：聊天室）</a:t>
            </a:r>
            <a:endParaRPr sz="2200"/>
          </a:p>
          <a:p>
            <a:pPr indent="-368300" lvl="0" marL="457200" rtl="0" algn="l">
              <a:spcBef>
                <a:spcPts val="0"/>
              </a:spcBef>
              <a:spcAft>
                <a:spcPts val="0"/>
              </a:spcAft>
              <a:buSzPts val="2200"/>
              <a:buChar char="●"/>
            </a:pPr>
            <a:r>
              <a:rPr lang="zh-TW" sz="2200"/>
              <a:t>整合了websocket,long-polling,iframe-polling技術</a:t>
            </a:r>
            <a:endParaRPr sz="2200"/>
          </a:p>
          <a:p>
            <a:pPr indent="0" lvl="0" marL="0" rtl="0" algn="l">
              <a:spcBef>
                <a:spcPts val="1600"/>
              </a:spcBef>
              <a:spcAft>
                <a:spcPts val="0"/>
              </a:spcAft>
              <a:buNone/>
            </a:pPr>
            <a:r>
              <a:t/>
            </a:r>
            <a:endParaRPr sz="2500"/>
          </a:p>
          <a:p>
            <a:pPr indent="0" lvl="0" marL="0" rtl="0" algn="l">
              <a:spcBef>
                <a:spcPts val="1600"/>
              </a:spcBef>
              <a:spcAft>
                <a:spcPts val="1600"/>
              </a:spcAft>
              <a:buNone/>
            </a:pPr>
            <a:r>
              <a:t/>
            </a:r>
            <a:endParaRPr sz="2500"/>
          </a:p>
        </p:txBody>
      </p:sp>
      <p:pic>
        <p:nvPicPr>
          <p:cNvPr id="582" name="Google Shape;582;p5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zh-TW" sz="2900">
                <a:latin typeface="Nunito"/>
                <a:ea typeface="Nunito"/>
                <a:cs typeface="Nunito"/>
                <a:sym typeface="Nunito"/>
              </a:rPr>
              <a:t>漸進式框架:</a:t>
            </a:r>
            <a:endParaRPr b="0" sz="2900">
              <a:latin typeface="Nunito"/>
              <a:ea typeface="Nunito"/>
              <a:cs typeface="Nunito"/>
              <a:sym typeface="Nunito"/>
            </a:endParaRPr>
          </a:p>
          <a:p>
            <a:pPr indent="0" lvl="0" marL="0" rtl="0" algn="l">
              <a:lnSpc>
                <a:spcPct val="115000"/>
              </a:lnSpc>
              <a:spcBef>
                <a:spcPts val="1600"/>
              </a:spcBef>
              <a:spcAft>
                <a:spcPts val="1600"/>
              </a:spcAft>
              <a:buNone/>
            </a:pPr>
            <a:r>
              <a:t/>
            </a:r>
            <a:endParaRPr b="0" sz="2900">
              <a:latin typeface="Nunito"/>
              <a:ea typeface="Nunito"/>
              <a:cs typeface="Nunito"/>
              <a:sym typeface="Nunito"/>
            </a:endParaRPr>
          </a:p>
        </p:txBody>
      </p:sp>
      <p:sp>
        <p:nvSpPr>
          <p:cNvPr id="588" name="Google Shape;588;p55"/>
          <p:cNvSpPr txBox="1"/>
          <p:nvPr>
            <p:ph idx="1" type="body"/>
          </p:nvPr>
        </p:nvSpPr>
        <p:spPr>
          <a:xfrm>
            <a:off x="1303800" y="1265725"/>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zh-TW" sz="2300"/>
              <a:t>Core Vue.js框架</a:t>
            </a:r>
            <a:endParaRPr sz="2300"/>
          </a:p>
          <a:p>
            <a:pPr indent="-374650" lvl="0" marL="457200" rtl="0" algn="l">
              <a:spcBef>
                <a:spcPts val="0"/>
              </a:spcBef>
              <a:spcAft>
                <a:spcPts val="0"/>
              </a:spcAft>
              <a:buSzPts val="2300"/>
              <a:buChar char="●"/>
            </a:pPr>
            <a:r>
              <a:rPr lang="zh-TW" sz="2300"/>
              <a:t>HTTP資源</a:t>
            </a:r>
            <a:endParaRPr sz="2300"/>
          </a:p>
          <a:p>
            <a:pPr indent="-374650" lvl="0" marL="457200" rtl="0" algn="l">
              <a:spcBef>
                <a:spcPts val="0"/>
              </a:spcBef>
              <a:spcAft>
                <a:spcPts val="0"/>
              </a:spcAft>
              <a:buSzPts val="2300"/>
              <a:buChar char="●"/>
            </a:pPr>
            <a:r>
              <a:rPr lang="zh-TW" sz="2300"/>
              <a:t>客戶端路由</a:t>
            </a:r>
            <a:endParaRPr sz="2300"/>
          </a:p>
          <a:p>
            <a:pPr indent="-374650" lvl="0" marL="457200" rtl="0" algn="l">
              <a:spcBef>
                <a:spcPts val="0"/>
              </a:spcBef>
              <a:spcAft>
                <a:spcPts val="0"/>
              </a:spcAft>
              <a:buSzPts val="2300"/>
              <a:buChar char="●"/>
            </a:pPr>
            <a:r>
              <a:rPr lang="zh-TW" sz="2300"/>
              <a:t>狀態管理</a:t>
            </a:r>
            <a:endParaRPr sz="2300"/>
          </a:p>
        </p:txBody>
      </p:sp>
      <p:pic>
        <p:nvPicPr>
          <p:cNvPr id="589" name="Google Shape;589;p5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6"/>
          <p:cNvSpPr txBox="1"/>
          <p:nvPr>
            <p:ph idx="1" type="body"/>
          </p:nvPr>
        </p:nvSpPr>
        <p:spPr>
          <a:xfrm>
            <a:off x="1311100" y="507725"/>
            <a:ext cx="7030500" cy="4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200">
                <a:solidFill>
                  <a:srgbClr val="000000"/>
                </a:solidFill>
                <a:latin typeface="Arial"/>
                <a:ea typeface="Arial"/>
                <a:cs typeface="Arial"/>
                <a:sym typeface="Arial"/>
              </a:rPr>
              <a:t>Vuetify 支持:</a:t>
            </a:r>
            <a:endParaRPr sz="2200">
              <a:solidFill>
                <a:srgbClr val="000000"/>
              </a:solidFill>
              <a:latin typeface="Arial"/>
              <a:ea typeface="Arial"/>
              <a:cs typeface="Arial"/>
              <a:sym typeface="Arial"/>
            </a:endParaRPr>
          </a:p>
          <a:p>
            <a:pPr indent="-368300" lvl="0" marL="457200" rtl="0" algn="l">
              <a:spcBef>
                <a:spcPts val="160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SSR</a:t>
            </a:r>
            <a:r>
              <a:rPr lang="zh-TW" sz="2200">
                <a:solidFill>
                  <a:srgbClr val="000000"/>
                </a:solidFill>
                <a:latin typeface="Arial"/>
                <a:ea typeface="Arial"/>
                <a:cs typeface="Arial"/>
                <a:sym typeface="Arial"/>
              </a:rPr>
              <a:t>（服務端渲染）,</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SPA</a:t>
            </a:r>
            <a:r>
              <a:rPr lang="zh-TW" sz="2200">
                <a:solidFill>
                  <a:srgbClr val="000000"/>
                </a:solidFill>
                <a:latin typeface="Arial"/>
                <a:ea typeface="Arial"/>
                <a:cs typeface="Arial"/>
                <a:sym typeface="Arial"/>
              </a:rPr>
              <a:t>（單頁應用程序）,</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PWA</a:t>
            </a:r>
            <a:r>
              <a:rPr lang="zh-TW" sz="2200">
                <a:solidFill>
                  <a:srgbClr val="000000"/>
                </a:solidFill>
                <a:latin typeface="Arial"/>
                <a:ea typeface="Arial"/>
                <a:cs typeface="Arial"/>
                <a:sym typeface="Arial"/>
              </a:rPr>
              <a:t>（漸進式Web應用程序）</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zh-TW" sz="2200">
                <a:solidFill>
                  <a:srgbClr val="000000"/>
                </a:solidFill>
                <a:latin typeface="Arial"/>
                <a:ea typeface="Arial"/>
                <a:cs typeface="Arial"/>
                <a:sym typeface="Arial"/>
              </a:rPr>
              <a:t>標準</a:t>
            </a:r>
            <a:r>
              <a:rPr b="1" lang="zh-TW" sz="2200">
                <a:solidFill>
                  <a:srgbClr val="000000"/>
                </a:solidFill>
                <a:latin typeface="Arial"/>
                <a:ea typeface="Arial"/>
                <a:cs typeface="Arial"/>
                <a:sym typeface="Arial"/>
              </a:rPr>
              <a:t>HTML</a:t>
            </a:r>
            <a:r>
              <a:rPr lang="zh-TW" sz="2200">
                <a:solidFill>
                  <a:srgbClr val="000000"/>
                </a:solidFill>
                <a:latin typeface="Arial"/>
                <a:ea typeface="Arial"/>
                <a:cs typeface="Arial"/>
                <a:sym typeface="Arial"/>
              </a:rPr>
              <a:t>頁面。</a:t>
            </a:r>
            <a:endParaRPr sz="2200"/>
          </a:p>
        </p:txBody>
      </p:sp>
      <p:pic>
        <p:nvPicPr>
          <p:cNvPr id="595" name="Google Shape;595;p5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1169250" y="501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601" name="Google Shape;601;p57"/>
          <p:cNvSpPr txBox="1"/>
          <p:nvPr>
            <p:ph idx="1" type="body"/>
          </p:nvPr>
        </p:nvSpPr>
        <p:spPr>
          <a:xfrm>
            <a:off x="1236525" y="12125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Char char="●"/>
            </a:pPr>
            <a:r>
              <a:rPr lang="zh-TW" sz="2200">
                <a:solidFill>
                  <a:srgbClr val="FF0000"/>
                </a:solidFill>
              </a:rPr>
              <a:t>提供了不同UI組件</a:t>
            </a:r>
            <a:endParaRPr sz="2200">
              <a:solidFill>
                <a:srgbClr val="FF0000"/>
              </a:solidFill>
            </a:endParaRPr>
          </a:p>
          <a:p>
            <a:pPr indent="0" lvl="0" marL="457200" rtl="0" algn="l">
              <a:spcBef>
                <a:spcPts val="1600"/>
              </a:spcBef>
              <a:spcAft>
                <a:spcPts val="1600"/>
              </a:spcAft>
              <a:buNone/>
            </a:pPr>
            <a:r>
              <a:t/>
            </a:r>
            <a:endParaRPr sz="1000"/>
          </a:p>
        </p:txBody>
      </p:sp>
      <p:pic>
        <p:nvPicPr>
          <p:cNvPr id="602" name="Google Shape;602;p5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8"/>
          <p:cNvSpPr txBox="1"/>
          <p:nvPr>
            <p:ph type="title"/>
          </p:nvPr>
        </p:nvSpPr>
        <p:spPr>
          <a:xfrm>
            <a:off x="13038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如何使用vuetify.js?</a:t>
            </a:r>
            <a:endParaRPr/>
          </a:p>
        </p:txBody>
      </p:sp>
      <p:sp>
        <p:nvSpPr>
          <p:cNvPr id="608" name="Google Shape;608;p58"/>
          <p:cNvSpPr txBox="1"/>
          <p:nvPr>
            <p:ph idx="1" type="body"/>
          </p:nvPr>
        </p:nvSpPr>
        <p:spPr>
          <a:xfrm>
            <a:off x="1184200" y="950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09" name="Google Shape;609;p5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9"/>
          <p:cNvSpPr txBox="1"/>
          <p:nvPr>
            <p:ph type="title"/>
          </p:nvPr>
        </p:nvSpPr>
        <p:spPr>
          <a:xfrm>
            <a:off x="130380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Socket.IO</a:t>
            </a:r>
            <a:r>
              <a:rPr lang="zh-TW" sz="2500">
                <a:solidFill>
                  <a:srgbClr val="000000"/>
                </a:solidFill>
                <a:latin typeface="Arial"/>
                <a:ea typeface="Arial"/>
                <a:cs typeface="Arial"/>
                <a:sym typeface="Arial"/>
              </a:rPr>
              <a:t>網頁框架：</a:t>
            </a:r>
            <a:endParaRPr/>
          </a:p>
        </p:txBody>
      </p:sp>
      <p:sp>
        <p:nvSpPr>
          <p:cNvPr id="615" name="Google Shape;615;p59"/>
          <p:cNvSpPr txBox="1"/>
          <p:nvPr>
            <p:ph idx="1" type="body"/>
          </p:nvPr>
        </p:nvSpPr>
        <p:spPr>
          <a:xfrm>
            <a:off x="1303800" y="659325"/>
            <a:ext cx="3458400" cy="45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abc@abc-G75VW:~/sample$ </a:t>
            </a:r>
            <a:r>
              <a:rPr lang="zh-TW">
                <a:solidFill>
                  <a:srgbClr val="0000FF"/>
                </a:solidFill>
              </a:rPr>
              <a:t>vi index.js</a:t>
            </a:r>
            <a:endParaRPr>
              <a:solidFill>
                <a:srgbClr val="0000FF"/>
              </a:solidFill>
            </a:endParaRPr>
          </a:p>
          <a:p>
            <a:pPr indent="0" lvl="0" marL="0" rtl="0" algn="l">
              <a:spcBef>
                <a:spcPts val="1600"/>
              </a:spcBef>
              <a:spcAft>
                <a:spcPts val="0"/>
              </a:spcAft>
              <a:buNone/>
            </a:pPr>
            <a:r>
              <a:rPr lang="zh-TW"/>
              <a:t>abc@abc-G75VW:~/sample$ </a:t>
            </a:r>
            <a:r>
              <a:rPr lang="zh-TW">
                <a:solidFill>
                  <a:srgbClr val="0000FF"/>
                </a:solidFill>
              </a:rPr>
              <a:t>cat index.js</a:t>
            </a:r>
            <a:endParaRPr>
              <a:solidFill>
                <a:srgbClr val="0000FF"/>
              </a:solidFill>
            </a:endParaRPr>
          </a:p>
          <a:p>
            <a:pPr indent="0" lvl="0" marL="0" rtl="0" algn="l">
              <a:spcBef>
                <a:spcPts val="1600"/>
              </a:spcBef>
              <a:spcAft>
                <a:spcPts val="0"/>
              </a:spcAft>
              <a:buNone/>
            </a:pPr>
            <a:r>
              <a:rPr lang="zh-TW">
                <a:solidFill>
                  <a:srgbClr val="000000"/>
                </a:solidFill>
              </a:rPr>
              <a:t>const express = require('express');</a:t>
            </a:r>
            <a:endParaRPr>
              <a:solidFill>
                <a:srgbClr val="000000"/>
              </a:solidFill>
            </a:endParaRPr>
          </a:p>
          <a:p>
            <a:pPr indent="0" lvl="0" marL="0" rtl="0" algn="l">
              <a:spcBef>
                <a:spcPts val="1600"/>
              </a:spcBef>
              <a:spcAft>
                <a:spcPts val="0"/>
              </a:spcAft>
              <a:buNone/>
            </a:pPr>
            <a:r>
              <a:rPr lang="zh-TW">
                <a:solidFill>
                  <a:srgbClr val="000000"/>
                </a:solidFill>
              </a:rPr>
              <a:t>const app = express();</a:t>
            </a:r>
            <a:endParaRPr>
              <a:solidFill>
                <a:srgbClr val="000000"/>
              </a:solidFill>
            </a:endParaRPr>
          </a:p>
          <a:p>
            <a:pPr indent="0" lvl="0" marL="0" rtl="0" algn="l">
              <a:spcBef>
                <a:spcPts val="1600"/>
              </a:spcBef>
              <a:spcAft>
                <a:spcPts val="0"/>
              </a:spcAft>
              <a:buNone/>
            </a:pPr>
            <a:r>
              <a:rPr lang="zh-TW">
                <a:solidFill>
                  <a:srgbClr val="000000"/>
                </a:solidFill>
              </a:rPr>
              <a:t>const server = require('http').Server(app);</a:t>
            </a:r>
            <a:endParaRPr>
              <a:solidFill>
                <a:srgbClr val="000000"/>
              </a:solidFill>
            </a:endParaRPr>
          </a:p>
          <a:p>
            <a:pPr indent="0" lvl="0" marL="0" rtl="0" algn="l">
              <a:spcBef>
                <a:spcPts val="1600"/>
              </a:spcBef>
              <a:spcAft>
                <a:spcPts val="0"/>
              </a:spcAft>
              <a:buNone/>
            </a:pPr>
            <a:r>
              <a:rPr lang="zh-TW">
                <a:solidFill>
                  <a:srgbClr val="000000"/>
                </a:solidFill>
              </a:rPr>
              <a:t>const io = require('socket.io')(server);</a:t>
            </a:r>
            <a:endParaRPr>
              <a:solidFill>
                <a:srgbClr val="000000"/>
              </a:solidFill>
            </a:endParaRPr>
          </a:p>
          <a:p>
            <a:pPr indent="0" lvl="0" marL="0" rtl="0" algn="l">
              <a:spcBef>
                <a:spcPts val="1600"/>
              </a:spcBef>
              <a:spcAft>
                <a:spcPts val="0"/>
              </a:spcAft>
              <a:buNone/>
            </a:pPr>
            <a:r>
              <a:rPr lang="zh-TW">
                <a:solidFill>
                  <a:srgbClr val="000000"/>
                </a:solidFill>
              </a:rPr>
              <a:t>app.get('/', (req, res) =&gt; {</a:t>
            </a:r>
            <a:endParaRPr>
              <a:solidFill>
                <a:srgbClr val="000000"/>
              </a:solidFill>
            </a:endParaRPr>
          </a:p>
          <a:p>
            <a:pPr indent="0" lvl="0" marL="0" rtl="0" algn="l">
              <a:spcBef>
                <a:spcPts val="1600"/>
              </a:spcBef>
              <a:spcAft>
                <a:spcPts val="0"/>
              </a:spcAft>
              <a:buNone/>
            </a:pPr>
            <a:r>
              <a:rPr lang="zh-TW">
                <a:solidFill>
                  <a:srgbClr val="000000"/>
                </a:solidFill>
              </a:rPr>
              <a:t>	res.send('Hello, World!');</a:t>
            </a:r>
            <a:endParaRPr>
              <a:solidFill>
                <a:srgbClr val="000000"/>
              </a:solidFill>
            </a:endParaRPr>
          </a:p>
          <a:p>
            <a:pPr indent="0" lvl="0" marL="0" rtl="0" algn="l">
              <a:spcBef>
                <a:spcPts val="1600"/>
              </a:spcBef>
              <a:spcAft>
                <a:spcPts val="0"/>
              </a:spcAft>
              <a:buNone/>
            </a:pPr>
            <a:r>
              <a:rPr lang="zh-TW">
                <a:solidFill>
                  <a:srgbClr val="000000"/>
                </a:solidFill>
              </a:rPr>
              <a:t>});</a:t>
            </a:r>
            <a:endParaRPr>
              <a:solidFill>
                <a:srgbClr val="0000FF"/>
              </a:solidFill>
            </a:endParaRPr>
          </a:p>
          <a:p>
            <a:pPr indent="0" lvl="0" marL="0" rtl="0" algn="l">
              <a:spcBef>
                <a:spcPts val="1600"/>
              </a:spcBef>
              <a:spcAft>
                <a:spcPts val="0"/>
              </a:spcAft>
              <a:buNone/>
            </a:pPr>
            <a:r>
              <a:rPr lang="zh-TW">
                <a:solidFill>
                  <a:srgbClr val="000000"/>
                </a:solidFill>
              </a:rPr>
              <a:t>io.on('connection', (socket) =&gt; {console.log('Hello!');  </a:t>
            </a:r>
            <a:endParaRPr>
              <a:solidFill>
                <a:srgbClr val="000000"/>
              </a:solidFill>
            </a:endParaRPr>
          </a:p>
          <a:p>
            <a:pPr indent="0" lvl="0" marL="0" rtl="0" algn="l">
              <a:spcBef>
                <a:spcPts val="1600"/>
              </a:spcBef>
              <a:spcAft>
                <a:spcPts val="0"/>
              </a:spcAft>
              <a:buNone/>
            </a:pPr>
            <a:r>
              <a:rPr lang="zh-TW">
                <a:solidFill>
                  <a:srgbClr val="0000FF"/>
                </a:solidFill>
              </a:rPr>
              <a:t> </a:t>
            </a:r>
            <a:endParaRPr>
              <a:solidFill>
                <a:srgbClr val="0000FF"/>
              </a:solidFill>
            </a:endParaRPr>
          </a:p>
          <a:p>
            <a:pPr indent="0" lvl="0" marL="0" rtl="0" algn="l">
              <a:spcBef>
                <a:spcPts val="1600"/>
              </a:spcBef>
              <a:spcAft>
                <a:spcPts val="0"/>
              </a:spcAft>
              <a:buNone/>
            </a:pPr>
            <a:r>
              <a:rPr lang="zh-TW">
                <a:solidFill>
                  <a:srgbClr val="0000FF"/>
                </a:solidFill>
              </a:rPr>
              <a:t>	</a:t>
            </a:r>
            <a:endParaRPr>
              <a:solidFill>
                <a:srgbClr val="0000FF"/>
              </a:solidFill>
            </a:endParaRPr>
          </a:p>
          <a:p>
            <a:pPr indent="0" lvl="0" marL="0" rtl="0" algn="l">
              <a:spcBef>
                <a:spcPts val="1600"/>
              </a:spcBef>
              <a:spcAft>
                <a:spcPts val="0"/>
              </a:spcAft>
              <a:buNone/>
            </a:pPr>
            <a:r>
              <a:rPr lang="zh-TW">
                <a:solidFill>
                  <a:srgbClr val="0000FF"/>
                </a:solidFill>
              </a:rPr>
              <a:t>	</a:t>
            </a:r>
            <a:endParaRPr>
              <a:solidFill>
                <a:srgbClr val="0000FF"/>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zh-TW">
                <a:solidFill>
                  <a:srgbClr val="0000FF"/>
                </a:solidFill>
              </a:rPr>
              <a:t> </a:t>
            </a:r>
            <a:endParaRPr>
              <a:solidFill>
                <a:srgbClr val="0000FF"/>
              </a:solidFill>
            </a:endParaRPr>
          </a:p>
          <a:p>
            <a:pPr indent="0" lvl="0" marL="0" rtl="0" algn="l">
              <a:spcBef>
                <a:spcPts val="1600"/>
              </a:spcBef>
              <a:spcAft>
                <a:spcPts val="0"/>
              </a:spcAft>
              <a:buNone/>
            </a:pPr>
            <a:r>
              <a:t/>
            </a:r>
            <a:endParaRPr>
              <a:solidFill>
                <a:srgbClr val="0000FF"/>
              </a:solidFill>
            </a:endParaRPr>
          </a:p>
          <a:p>
            <a:pPr indent="0" lvl="0" marL="0" rtl="0" algn="l">
              <a:spcBef>
                <a:spcPts val="1600"/>
              </a:spcBef>
              <a:spcAft>
                <a:spcPts val="0"/>
              </a:spcAft>
              <a:buNone/>
            </a:pPr>
            <a:r>
              <a:t/>
            </a:r>
            <a:endParaRPr>
              <a:solidFill>
                <a:srgbClr val="0000FF"/>
              </a:solidFill>
            </a:endParaRPr>
          </a:p>
          <a:p>
            <a:pPr indent="0" lvl="0" marL="0" rtl="0" algn="l">
              <a:spcBef>
                <a:spcPts val="1600"/>
              </a:spcBef>
              <a:spcAft>
                <a:spcPts val="0"/>
              </a:spcAft>
              <a:buNone/>
            </a:pPr>
            <a:r>
              <a:t/>
            </a:r>
            <a:endParaRPr>
              <a:solidFill>
                <a:srgbClr val="0000FF"/>
              </a:solidFill>
            </a:endParaRPr>
          </a:p>
          <a:p>
            <a:pPr indent="0" lvl="0" marL="0" rtl="0" algn="l">
              <a:spcBef>
                <a:spcPts val="1600"/>
              </a:spcBef>
              <a:spcAft>
                <a:spcPts val="0"/>
              </a:spcAft>
              <a:buNone/>
            </a:pPr>
            <a:r>
              <a:t/>
            </a:r>
            <a:endParaRPr>
              <a:solidFill>
                <a:srgbClr val="0000FF"/>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16" name="Google Shape;616;p59"/>
          <p:cNvPicPr preferRelativeResize="0"/>
          <p:nvPr/>
        </p:nvPicPr>
        <p:blipFill>
          <a:blip r:embed="rId3">
            <a:alphaModFix/>
          </a:blip>
          <a:stretch>
            <a:fillRect/>
          </a:stretch>
        </p:blipFill>
        <p:spPr>
          <a:xfrm>
            <a:off x="5158475" y="4005450"/>
            <a:ext cx="2612318" cy="999300"/>
          </a:xfrm>
          <a:prstGeom prst="rect">
            <a:avLst/>
          </a:prstGeom>
          <a:noFill/>
          <a:ln>
            <a:noFill/>
          </a:ln>
        </p:spPr>
      </p:pic>
      <p:pic>
        <p:nvPicPr>
          <p:cNvPr id="617" name="Google Shape;617;p59"/>
          <p:cNvPicPr preferRelativeResize="0"/>
          <p:nvPr/>
        </p:nvPicPr>
        <p:blipFill>
          <a:blip r:embed="rId4">
            <a:alphaModFix/>
          </a:blip>
          <a:stretch>
            <a:fillRect/>
          </a:stretch>
        </p:blipFill>
        <p:spPr>
          <a:xfrm>
            <a:off x="8219988" y="4803377"/>
            <a:ext cx="855887" cy="286175"/>
          </a:xfrm>
          <a:prstGeom prst="rect">
            <a:avLst/>
          </a:prstGeom>
          <a:noFill/>
          <a:ln>
            <a:noFill/>
          </a:ln>
        </p:spPr>
      </p:pic>
      <p:sp>
        <p:nvSpPr>
          <p:cNvPr id="618" name="Google Shape;618;p59"/>
          <p:cNvSpPr txBox="1"/>
          <p:nvPr/>
        </p:nvSpPr>
        <p:spPr>
          <a:xfrm>
            <a:off x="4911750" y="684675"/>
            <a:ext cx="3924900" cy="36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latin typeface="Nunito"/>
                <a:ea typeface="Nunito"/>
                <a:cs typeface="Nunito"/>
                <a:sym typeface="Nunito"/>
              </a:rPr>
              <a:t>socket.on('disconnect', () =&gt; {</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latin typeface="Nunito"/>
                <a:ea typeface="Nunito"/>
                <a:cs typeface="Nunito"/>
                <a:sym typeface="Nunito"/>
              </a:rPr>
              <a:t>    	console.log('Bye~');  </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latin typeface="Nunito"/>
                <a:ea typeface="Nunito"/>
                <a:cs typeface="Nunito"/>
                <a:sym typeface="Nunito"/>
              </a:rPr>
              <a:t>	});</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latin typeface="Nunito"/>
                <a:ea typeface="Nunito"/>
                <a:cs typeface="Nunito"/>
                <a:sym typeface="Nunito"/>
              </a:rPr>
              <a:t>server.listen(3000, () =&gt; {</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latin typeface="Nunito"/>
                <a:ea typeface="Nunito"/>
                <a:cs typeface="Nunito"/>
                <a:sym typeface="Nunito"/>
              </a:rPr>
              <a:t>	console.log("Server Started. </a:t>
            </a:r>
            <a:r>
              <a:rPr lang="zh-TW" sz="1300" u="sng">
                <a:latin typeface="Nunito"/>
                <a:ea typeface="Nunito"/>
                <a:cs typeface="Nunito"/>
                <a:sym typeface="Nunito"/>
                <a:hlinkClick r:id="rId5"/>
              </a:rPr>
              <a:t>http://localhost:3000</a:t>
            </a:r>
            <a:r>
              <a:rPr lang="zh-TW" sz="1300">
                <a:latin typeface="Nunito"/>
                <a:ea typeface="Nunito"/>
                <a:cs typeface="Nunito"/>
                <a:sym typeface="Nunito"/>
              </a:rPr>
              <a:t>");</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latin typeface="Nunito"/>
                <a:ea typeface="Nunito"/>
                <a:cs typeface="Nunito"/>
                <a:sym typeface="Nunito"/>
              </a:rPr>
              <a:t>});</a:t>
            </a:r>
            <a:endParaRPr sz="1300">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abc@abc-G75VW:~/sample$ </a:t>
            </a:r>
            <a:r>
              <a:rPr lang="zh-TW" sz="1300">
                <a:solidFill>
                  <a:srgbClr val="0000FF"/>
                </a:solidFill>
                <a:latin typeface="Nunito"/>
                <a:ea typeface="Nunito"/>
                <a:cs typeface="Nunito"/>
                <a:sym typeface="Nunito"/>
              </a:rPr>
              <a:t>node index.js</a:t>
            </a:r>
            <a:endParaRPr sz="1300">
              <a:solidFill>
                <a:srgbClr val="0000FF"/>
              </a:solidFill>
              <a:latin typeface="Nunito"/>
              <a:ea typeface="Nunito"/>
              <a:cs typeface="Nunito"/>
              <a:sym typeface="Nunito"/>
            </a:endParaRPr>
          </a:p>
          <a:p>
            <a:pPr indent="0" lvl="0" marL="0" rtl="0" algn="l">
              <a:lnSpc>
                <a:spcPct val="115000"/>
              </a:lnSpc>
              <a:spcBef>
                <a:spcPts val="1600"/>
              </a:spcBef>
              <a:spcAft>
                <a:spcPts val="1600"/>
              </a:spcAft>
              <a:buNone/>
            </a:pPr>
            <a:r>
              <a:t/>
            </a:r>
            <a:endParaRPr sz="1300">
              <a:solidFill>
                <a:srgbClr val="0000FF"/>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60"/>
          <p:cNvPicPr preferRelativeResize="0"/>
          <p:nvPr/>
        </p:nvPicPr>
        <p:blipFill>
          <a:blip r:embed="rId3">
            <a:alphaModFix/>
          </a:blip>
          <a:stretch>
            <a:fillRect/>
          </a:stretch>
        </p:blipFill>
        <p:spPr>
          <a:xfrm>
            <a:off x="87800" y="83975"/>
            <a:ext cx="8933449" cy="4949775"/>
          </a:xfrm>
          <a:prstGeom prst="rect">
            <a:avLst/>
          </a:prstGeom>
          <a:noFill/>
          <a:ln>
            <a:noFill/>
          </a:ln>
        </p:spPr>
      </p:pic>
      <p:pic>
        <p:nvPicPr>
          <p:cNvPr id="624" name="Google Shape;624;p6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61"/>
          <p:cNvPicPr preferRelativeResize="0"/>
          <p:nvPr/>
        </p:nvPicPr>
        <p:blipFill>
          <a:blip r:embed="rId3">
            <a:alphaModFix/>
          </a:blip>
          <a:stretch>
            <a:fillRect/>
          </a:stretch>
        </p:blipFill>
        <p:spPr>
          <a:xfrm>
            <a:off x="73175" y="58525"/>
            <a:ext cx="9070826" cy="4953274"/>
          </a:xfrm>
          <a:prstGeom prst="rect">
            <a:avLst/>
          </a:prstGeom>
          <a:noFill/>
          <a:ln>
            <a:noFill/>
          </a:ln>
        </p:spPr>
      </p:pic>
      <p:pic>
        <p:nvPicPr>
          <p:cNvPr id="630" name="Google Shape;630;p61"/>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1303800" y="623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PMingLiu"/>
                <a:ea typeface="PMingLiu"/>
                <a:cs typeface="PMingLiu"/>
                <a:sym typeface="PMingLiu"/>
              </a:rPr>
              <a:t>javascript</a:t>
            </a:r>
            <a:r>
              <a:rPr lang="zh-TW">
                <a:latin typeface="PMingLiu"/>
                <a:ea typeface="PMingLiu"/>
                <a:cs typeface="PMingLiu"/>
                <a:sym typeface="PMingLiu"/>
              </a:rPr>
              <a:t>是啥？</a:t>
            </a:r>
            <a:endParaRPr>
              <a:latin typeface="PMingLiu"/>
              <a:ea typeface="PMingLiu"/>
              <a:cs typeface="PMingLiu"/>
              <a:sym typeface="PMingLiu"/>
            </a:endParaRPr>
          </a:p>
        </p:txBody>
      </p:sp>
      <p:sp>
        <p:nvSpPr>
          <p:cNvPr id="316" name="Google Shape;316;p17"/>
          <p:cNvSpPr txBox="1"/>
          <p:nvPr>
            <p:ph idx="1" type="body"/>
          </p:nvPr>
        </p:nvSpPr>
        <p:spPr>
          <a:xfrm>
            <a:off x="994700" y="1520800"/>
            <a:ext cx="7030500" cy="27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latin typeface="PMingLiu"/>
                <a:ea typeface="PMingLiu"/>
                <a:cs typeface="PMingLiu"/>
                <a:sym typeface="PMingLiu"/>
              </a:rPr>
              <a:t>一</a:t>
            </a:r>
            <a:r>
              <a:rPr lang="zh-TW" sz="1600">
                <a:latin typeface="PMingLiu"/>
                <a:ea typeface="PMingLiu"/>
                <a:cs typeface="PMingLiu"/>
                <a:sym typeface="PMingLiu"/>
              </a:rPr>
              <a:t>種讓編譯器看得懂的語法</a:t>
            </a:r>
            <a:endParaRPr sz="1600">
              <a:latin typeface="PMingLiu"/>
              <a:ea typeface="PMingLiu"/>
              <a:cs typeface="PMingLiu"/>
              <a:sym typeface="PMingLiu"/>
            </a:endParaRPr>
          </a:p>
          <a:p>
            <a:pPr indent="0" lvl="0" marL="0" rtl="0" algn="l">
              <a:spcBef>
                <a:spcPts val="1600"/>
              </a:spcBef>
              <a:spcAft>
                <a:spcPts val="1600"/>
              </a:spcAft>
              <a:buNone/>
            </a:pPr>
            <a:r>
              <a:t/>
            </a:r>
            <a:endParaRPr sz="1600">
              <a:latin typeface="PMingLiu"/>
              <a:ea typeface="PMingLiu"/>
              <a:cs typeface="PMingLiu"/>
              <a:sym typeface="PMingLiu"/>
            </a:endParaRPr>
          </a:p>
        </p:txBody>
      </p:sp>
      <p:pic>
        <p:nvPicPr>
          <p:cNvPr id="317" name="Google Shape;317;p17"/>
          <p:cNvPicPr preferRelativeResize="0"/>
          <p:nvPr/>
        </p:nvPicPr>
        <p:blipFill rotWithShape="1">
          <a:blip r:embed="rId3">
            <a:alphaModFix/>
          </a:blip>
          <a:srcRect b="22810" l="20497" r="22199" t="37615"/>
          <a:stretch/>
        </p:blipFill>
        <p:spPr>
          <a:xfrm>
            <a:off x="960688" y="2190750"/>
            <a:ext cx="7375025" cy="2377850"/>
          </a:xfrm>
          <a:prstGeom prst="rect">
            <a:avLst/>
          </a:prstGeom>
          <a:noFill/>
          <a:ln>
            <a:noFill/>
          </a:ln>
        </p:spPr>
      </p:pic>
      <p:pic>
        <p:nvPicPr>
          <p:cNvPr id="318" name="Google Shape;318;p17"/>
          <p:cNvPicPr preferRelativeResize="0"/>
          <p:nvPr/>
        </p:nvPicPr>
        <p:blipFill>
          <a:blip r:embed="rId4">
            <a:alphaModFix/>
          </a:blip>
          <a:stretch>
            <a:fillRect/>
          </a:stretch>
        </p:blipFill>
        <p:spPr>
          <a:xfrm>
            <a:off x="8257725" y="4816000"/>
            <a:ext cx="818149" cy="27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62"/>
          <p:cNvPicPr preferRelativeResize="0"/>
          <p:nvPr/>
        </p:nvPicPr>
        <p:blipFill>
          <a:blip r:embed="rId3">
            <a:alphaModFix/>
          </a:blip>
          <a:stretch>
            <a:fillRect/>
          </a:stretch>
        </p:blipFill>
        <p:spPr>
          <a:xfrm>
            <a:off x="51225" y="73175"/>
            <a:ext cx="9092775" cy="5070324"/>
          </a:xfrm>
          <a:prstGeom prst="rect">
            <a:avLst/>
          </a:prstGeom>
          <a:noFill/>
          <a:ln>
            <a:noFill/>
          </a:ln>
        </p:spPr>
      </p:pic>
      <p:pic>
        <p:nvPicPr>
          <p:cNvPr id="636" name="Google Shape;636;p6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63"/>
          <p:cNvPicPr preferRelativeResize="0"/>
          <p:nvPr/>
        </p:nvPicPr>
        <p:blipFill>
          <a:blip r:embed="rId3">
            <a:alphaModFix/>
          </a:blip>
          <a:stretch>
            <a:fillRect/>
          </a:stretch>
        </p:blipFill>
        <p:spPr>
          <a:xfrm>
            <a:off x="143475" y="531725"/>
            <a:ext cx="8970226" cy="4148550"/>
          </a:xfrm>
          <a:prstGeom prst="rect">
            <a:avLst/>
          </a:prstGeom>
          <a:noFill/>
          <a:ln>
            <a:noFill/>
          </a:ln>
        </p:spPr>
      </p:pic>
      <p:pic>
        <p:nvPicPr>
          <p:cNvPr id="642" name="Google Shape;642;p63"/>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4"/>
          <p:cNvSpPr txBox="1"/>
          <p:nvPr>
            <p:ph type="title"/>
          </p:nvPr>
        </p:nvSpPr>
        <p:spPr>
          <a:xfrm>
            <a:off x="116925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vue.js</a:t>
            </a:r>
            <a:r>
              <a:rPr lang="zh-TW"/>
              <a:t>是啥：</a:t>
            </a:r>
            <a:endParaRPr/>
          </a:p>
        </p:txBody>
      </p:sp>
      <p:sp>
        <p:nvSpPr>
          <p:cNvPr id="648" name="Google Shape;648;p64"/>
          <p:cNvSpPr txBox="1"/>
          <p:nvPr>
            <p:ph idx="1" type="body"/>
          </p:nvPr>
        </p:nvSpPr>
        <p:spPr>
          <a:xfrm>
            <a:off x="1266425" y="571750"/>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b="1" lang="zh-TW" sz="1800">
                <a:solidFill>
                  <a:srgbClr val="000000"/>
                </a:solidFill>
                <a:latin typeface="Arial"/>
                <a:ea typeface="Arial"/>
                <a:cs typeface="Arial"/>
                <a:sym typeface="Arial"/>
              </a:rPr>
              <a:t>程式語言：</a:t>
            </a:r>
            <a:r>
              <a:rPr lang="zh-TW" sz="1800">
                <a:solidFill>
                  <a:srgbClr val="000000"/>
                </a:solidFill>
                <a:latin typeface="Arial"/>
                <a:ea typeface="Arial"/>
                <a:cs typeface="Arial"/>
                <a:sym typeface="Arial"/>
              </a:rPr>
              <a:t>Java script</a:t>
            </a:r>
            <a:endParaRPr sz="2100">
              <a:solidFill>
                <a:srgbClr val="000000"/>
              </a:solidFill>
              <a:latin typeface="Arial"/>
              <a:ea typeface="Arial"/>
              <a:cs typeface="Arial"/>
              <a:sym typeface="Arial"/>
            </a:endParaRPr>
          </a:p>
          <a:p>
            <a:pPr indent="0" lvl="0" marL="0" rtl="0" algn="l">
              <a:spcBef>
                <a:spcPts val="1300"/>
              </a:spcBef>
              <a:spcAft>
                <a:spcPts val="0"/>
              </a:spcAft>
              <a:buNone/>
            </a:pPr>
            <a:r>
              <a:rPr lang="zh-TW" sz="1100">
                <a:solidFill>
                  <a:srgbClr val="000000"/>
                </a:solidFill>
                <a:latin typeface="Arial"/>
                <a:ea typeface="Arial"/>
                <a:cs typeface="Arial"/>
                <a:sym typeface="Arial"/>
              </a:rPr>
              <a:t>Vue.js（讀音 /vjuː/, 類似於 view） 是一套</a:t>
            </a:r>
            <a:r>
              <a:rPr lang="zh-TW" sz="1100">
                <a:solidFill>
                  <a:srgbClr val="FF0000"/>
                </a:solidFill>
                <a:latin typeface="Arial"/>
                <a:ea typeface="Arial"/>
                <a:cs typeface="Arial"/>
                <a:sym typeface="Arial"/>
              </a:rPr>
              <a:t>構建使用者介面的 漸進式框架</a:t>
            </a:r>
            <a:r>
              <a:rPr lang="zh-TW" sz="1100">
                <a:solidFill>
                  <a:srgbClr val="000000"/>
                </a:solidFill>
                <a:latin typeface="Arial"/>
                <a:ea typeface="Arial"/>
                <a:cs typeface="Arial"/>
                <a:sym typeface="Arial"/>
              </a:rPr>
              <a:t>。與其他重量級框架不同的是，Vue </a:t>
            </a:r>
            <a:r>
              <a:rPr lang="zh-TW" sz="1100">
                <a:solidFill>
                  <a:srgbClr val="FF0000"/>
                </a:solidFill>
                <a:latin typeface="Arial"/>
                <a:ea typeface="Arial"/>
                <a:cs typeface="Arial"/>
                <a:sym typeface="Arial"/>
              </a:rPr>
              <a:t>採用自底向上增量開發的設計</a:t>
            </a:r>
            <a:r>
              <a:rPr lang="zh-TW" sz="1100">
                <a:solidFill>
                  <a:srgbClr val="000000"/>
                </a:solidFill>
                <a:latin typeface="Arial"/>
                <a:ea typeface="Arial"/>
                <a:cs typeface="Arial"/>
                <a:sym typeface="Arial"/>
              </a:rPr>
              <a:t>。Vue 的易學習，</a:t>
            </a:r>
            <a:r>
              <a:rPr lang="zh-TW" sz="1100">
                <a:solidFill>
                  <a:srgbClr val="0000FF"/>
                </a:solidFill>
                <a:latin typeface="Arial"/>
                <a:ea typeface="Arial"/>
                <a:cs typeface="Arial"/>
                <a:sym typeface="Arial"/>
              </a:rPr>
              <a:t>核心庫只關注檢視層，</a:t>
            </a:r>
            <a:r>
              <a:rPr lang="zh-TW" sz="1100">
                <a:solidFill>
                  <a:srgbClr val="000000"/>
                </a:solidFill>
                <a:latin typeface="Arial"/>
                <a:ea typeface="Arial"/>
                <a:cs typeface="Arial"/>
                <a:sym typeface="Arial"/>
              </a:rPr>
              <a:t>並且非常容易與其它庫或已有專案整合。另一方面，Vue 完全有能力驅動採用單檔案元件和vue生態資源的庫開發的複雜單頁應用。Vue.js 的</a:t>
            </a:r>
            <a:r>
              <a:rPr lang="zh-TW" sz="1100">
                <a:solidFill>
                  <a:srgbClr val="FF0000"/>
                </a:solidFill>
                <a:latin typeface="Arial"/>
                <a:ea typeface="Arial"/>
                <a:cs typeface="Arial"/>
                <a:sym typeface="Arial"/>
              </a:rPr>
              <a:t>目標是通過儘可能簡單的 API 實現響應的資料繫結和組合的檢視元件</a:t>
            </a:r>
            <a:r>
              <a:rPr lang="zh-TW" sz="1100">
                <a:solidFill>
                  <a:srgbClr val="000000"/>
                </a:solidFill>
                <a:latin typeface="Arial"/>
                <a:ea typeface="Arial"/>
                <a:cs typeface="Arial"/>
                <a:sym typeface="Arial"/>
              </a:rPr>
              <a:t>。</a:t>
            </a:r>
            <a:r>
              <a:rPr lang="zh-TW" sz="1200">
                <a:solidFill>
                  <a:srgbClr val="000000"/>
                </a:solidFill>
                <a:latin typeface="Arial"/>
                <a:ea typeface="Arial"/>
                <a:cs typeface="Arial"/>
                <a:sym typeface="Arial"/>
              </a:rPr>
              <a:t>vue是一个典型的MVVM框架</a:t>
            </a:r>
            <a:r>
              <a:rPr lang="zh-TW" sz="1200"/>
              <a:t>1.網絡驅動應用用戶界面漸進腳本框架,屬於mvvm架構2.無須服務器聯繫即可重新加載頁面3.無縫頁面程序4.</a:t>
            </a:r>
            <a:r>
              <a:rPr lang="zh-TW" sz="1200">
                <a:solidFill>
                  <a:srgbClr val="000000"/>
                </a:solidFill>
                <a:latin typeface="Arial"/>
                <a:ea typeface="Arial"/>
                <a:cs typeface="Arial"/>
                <a:sym typeface="Arial"/>
              </a:rPr>
              <a:t>Vue </a:t>
            </a:r>
            <a:r>
              <a:rPr b="1" lang="zh-TW" sz="1200">
                <a:solidFill>
                  <a:srgbClr val="000000"/>
                </a:solidFill>
                <a:latin typeface="Arial"/>
                <a:ea typeface="Arial"/>
                <a:cs typeface="Arial"/>
                <a:sym typeface="Arial"/>
              </a:rPr>
              <a:t>不支持</a:t>
            </a:r>
            <a:r>
              <a:rPr lang="zh-TW" sz="1200">
                <a:solidFill>
                  <a:srgbClr val="000000"/>
                </a:solidFill>
                <a:latin typeface="Arial"/>
                <a:ea typeface="Arial"/>
                <a:cs typeface="Arial"/>
                <a:sym typeface="Arial"/>
              </a:rPr>
              <a:t> IE8及以下版本，因為Vue使用了IE8無法模擬的ECMAScript 5特性。但它支持所有兼容ECMA script5網站Vue.js是一款用於創建用戶界面的源碼開發的JS框架，也是一個創建簡單頁面應用的Web應用框架。其開發目的是爲了更好地組織和簡化Web開發的流程。Vue所所關注的是MVC模式的視圖層，預測同時它也能方便地更新數據，並且通過組件內部特定的方法來實現視圖和模型之間的交互。</a:t>
            </a:r>
            <a:endParaRPr sz="1200">
              <a:solidFill>
                <a:srgbClr val="000000"/>
              </a:solidFill>
              <a:latin typeface="Arial"/>
              <a:ea typeface="Arial"/>
              <a:cs typeface="Arial"/>
              <a:sym typeface="Arial"/>
            </a:endParaRPr>
          </a:p>
          <a:p>
            <a:pPr indent="0" lvl="0" marL="0" rtl="0" algn="l">
              <a:spcBef>
                <a:spcPts val="1300"/>
              </a:spcBef>
              <a:spcAft>
                <a:spcPts val="0"/>
              </a:spcAft>
              <a:buNone/>
            </a:pPr>
            <a:r>
              <a:rPr lang="zh-TW">
                <a:solidFill>
                  <a:srgbClr val="000000"/>
                </a:solidFill>
              </a:rPr>
              <a:t>用於</a:t>
            </a:r>
            <a:r>
              <a:rPr lang="zh-TW">
                <a:solidFill>
                  <a:srgbClr val="FF0000"/>
                </a:solidFill>
              </a:rPr>
              <a:t>開發交互式Web界面的漸進式JavaScript框架</a:t>
            </a:r>
            <a:r>
              <a:rPr lang="zh-TW">
                <a:solidFill>
                  <a:srgbClr val="0000FF"/>
                </a:solidFill>
              </a:rPr>
              <a:t>。</a:t>
            </a:r>
            <a:endParaRPr sz="1200">
              <a:solidFill>
                <a:srgbClr val="000000"/>
              </a:solidFill>
              <a:latin typeface="Arial"/>
              <a:ea typeface="Arial"/>
              <a:cs typeface="Arial"/>
              <a:sym typeface="Arial"/>
            </a:endParaRPr>
          </a:p>
          <a:p>
            <a:pPr indent="0" lvl="0" marL="0" rtl="0" algn="l">
              <a:spcBef>
                <a:spcPts val="2400"/>
              </a:spcBef>
              <a:spcAft>
                <a:spcPts val="0"/>
              </a:spcAft>
              <a:buNone/>
            </a:pPr>
            <a:r>
              <a:rPr lang="zh-TW" sz="1200"/>
              <a:t>網站：</a:t>
            </a:r>
            <a:r>
              <a:rPr lang="zh-TW" sz="1400" u="sng">
                <a:solidFill>
                  <a:schemeClr val="hlink"/>
                </a:solidFill>
                <a:latin typeface="Arial"/>
                <a:ea typeface="Arial"/>
                <a:cs typeface="Arial"/>
                <a:sym typeface="Arial"/>
                <a:hlinkClick r:id="rId3"/>
              </a:rPr>
              <a:t>vuejs.org</a:t>
            </a:r>
            <a:endParaRPr sz="1700"/>
          </a:p>
          <a:p>
            <a:pPr indent="0" lvl="0" marL="0" rtl="0" algn="l">
              <a:spcBef>
                <a:spcPts val="2400"/>
              </a:spcBef>
              <a:spcAft>
                <a:spcPts val="0"/>
              </a:spcAft>
              <a:buNone/>
            </a:pPr>
            <a:r>
              <a:rPr lang="zh-TW">
                <a:solidFill>
                  <a:srgbClr val="000000"/>
                </a:solidFill>
                <a:latin typeface="Arial"/>
                <a:ea typeface="Arial"/>
                <a:cs typeface="Arial"/>
                <a:sym typeface="Arial"/>
              </a:rPr>
              <a:t>版本：2.6.11</a:t>
            </a:r>
            <a:endParaRPr sz="2100"/>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2000"/>
          </a:p>
          <a:p>
            <a:pPr indent="0" lvl="0" marL="0" rtl="0" algn="l">
              <a:spcBef>
                <a:spcPts val="1600"/>
              </a:spcBef>
              <a:spcAft>
                <a:spcPts val="1600"/>
              </a:spcAft>
              <a:buNone/>
            </a:pPr>
            <a:r>
              <a:t/>
            </a:r>
            <a:endParaRPr/>
          </a:p>
        </p:txBody>
      </p:sp>
      <p:pic>
        <p:nvPicPr>
          <p:cNvPr id="649" name="Google Shape;649;p64"/>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5"/>
          <p:cNvSpPr txBox="1"/>
          <p:nvPr>
            <p:ph type="title"/>
          </p:nvPr>
        </p:nvSpPr>
        <p:spPr>
          <a:xfrm>
            <a:off x="1303800" y="247163"/>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t>
            </a:r>
            <a:r>
              <a:rPr lang="zh-TW"/>
              <a:t>用</a:t>
            </a:r>
            <a:r>
              <a:rPr lang="zh-TW"/>
              <a:t>途</a:t>
            </a:r>
            <a:endParaRPr/>
          </a:p>
        </p:txBody>
      </p:sp>
      <p:sp>
        <p:nvSpPr>
          <p:cNvPr id="655" name="Google Shape;655;p65"/>
          <p:cNvSpPr txBox="1"/>
          <p:nvPr>
            <p:ph idx="1" type="body"/>
          </p:nvPr>
        </p:nvSpPr>
        <p:spPr>
          <a:xfrm>
            <a:off x="1151400" y="1062500"/>
            <a:ext cx="7030500" cy="315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zh-TW" sz="2200"/>
              <a:t>生成</a:t>
            </a:r>
            <a:r>
              <a:rPr lang="zh-TW" sz="2200">
                <a:solidFill>
                  <a:srgbClr val="FF0000"/>
                </a:solidFill>
              </a:rPr>
              <a:t>動態頁面內容</a:t>
            </a:r>
            <a:endParaRPr sz="2200">
              <a:solidFill>
                <a:srgbClr val="FF0000"/>
              </a:solidFill>
            </a:endParaRPr>
          </a:p>
          <a:p>
            <a:pPr indent="-368300" lvl="0" marL="457200" rtl="0" algn="l">
              <a:spcBef>
                <a:spcPts val="0"/>
              </a:spcBef>
              <a:spcAft>
                <a:spcPts val="0"/>
              </a:spcAft>
              <a:buSzPts val="2200"/>
              <a:buChar char="●"/>
            </a:pPr>
            <a:r>
              <a:rPr lang="zh-TW" sz="2200"/>
              <a:t>服務器上</a:t>
            </a:r>
            <a:r>
              <a:rPr lang="zh-TW" sz="2200">
                <a:solidFill>
                  <a:srgbClr val="FF0000"/>
                </a:solidFill>
              </a:rPr>
              <a:t>創建打開,讀取,寫入,刪除和關閉文件</a:t>
            </a:r>
            <a:endParaRPr sz="2200">
              <a:solidFill>
                <a:srgbClr val="FF0000"/>
              </a:solidFill>
            </a:endParaRPr>
          </a:p>
          <a:p>
            <a:pPr indent="-368300" lvl="0" marL="457200" rtl="0" algn="l">
              <a:spcBef>
                <a:spcPts val="0"/>
              </a:spcBef>
              <a:spcAft>
                <a:spcPts val="0"/>
              </a:spcAft>
              <a:buClr>
                <a:srgbClr val="0000FF"/>
              </a:buClr>
              <a:buSzPts val="2200"/>
              <a:buChar char="●"/>
            </a:pPr>
            <a:r>
              <a:rPr lang="zh-TW" sz="2200">
                <a:solidFill>
                  <a:srgbClr val="0000FF"/>
                </a:solidFill>
              </a:rPr>
              <a:t>收集表單數據</a:t>
            </a:r>
            <a:endParaRPr sz="2200">
              <a:solidFill>
                <a:srgbClr val="0000FF"/>
              </a:solidFill>
            </a:endParaRPr>
          </a:p>
          <a:p>
            <a:pPr indent="-368300" lvl="0" marL="457200" rtl="0" algn="l">
              <a:spcBef>
                <a:spcPts val="0"/>
              </a:spcBef>
              <a:spcAft>
                <a:spcPts val="0"/>
              </a:spcAft>
              <a:buSzPts val="2200"/>
              <a:buChar char="●"/>
            </a:pPr>
            <a:r>
              <a:rPr lang="zh-TW" sz="2200"/>
              <a:t>添加</a:t>
            </a:r>
            <a:r>
              <a:rPr lang="zh-TW" sz="2200">
                <a:solidFill>
                  <a:srgbClr val="FF0000"/>
                </a:solidFill>
              </a:rPr>
              <a:t>刪除修改數據庫中的數據</a:t>
            </a:r>
            <a:endParaRPr sz="2200">
              <a:solidFill>
                <a:srgbClr val="FF0000"/>
              </a:solidFill>
            </a:endParaRPr>
          </a:p>
        </p:txBody>
      </p:sp>
      <p:pic>
        <p:nvPicPr>
          <p:cNvPr id="656" name="Google Shape;656;p6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66"/>
          <p:cNvPicPr preferRelativeResize="0"/>
          <p:nvPr/>
        </p:nvPicPr>
        <p:blipFill>
          <a:blip r:embed="rId3">
            <a:alphaModFix/>
          </a:blip>
          <a:stretch>
            <a:fillRect/>
          </a:stretch>
        </p:blipFill>
        <p:spPr>
          <a:xfrm>
            <a:off x="3150275" y="47725"/>
            <a:ext cx="2214930" cy="5143499"/>
          </a:xfrm>
          <a:prstGeom prst="rect">
            <a:avLst/>
          </a:prstGeom>
          <a:noFill/>
          <a:ln>
            <a:noFill/>
          </a:ln>
        </p:spPr>
      </p:pic>
      <p:pic>
        <p:nvPicPr>
          <p:cNvPr id="662" name="Google Shape;662;p6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7"/>
          <p:cNvSpPr txBox="1"/>
          <p:nvPr>
            <p:ph type="title"/>
          </p:nvPr>
        </p:nvSpPr>
        <p:spPr>
          <a:xfrm>
            <a:off x="1258925" y="677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2600">
                <a:solidFill>
                  <a:srgbClr val="000000"/>
                </a:solidFill>
                <a:latin typeface="Arial"/>
                <a:ea typeface="Arial"/>
                <a:cs typeface="Arial"/>
                <a:sym typeface="Arial"/>
              </a:rPr>
              <a:t>MVVM 數據綁定</a:t>
            </a:r>
            <a:endParaRPr sz="4300">
              <a:solidFill>
                <a:srgbClr val="000000"/>
              </a:solidFill>
            </a:endParaRPr>
          </a:p>
        </p:txBody>
      </p:sp>
      <p:sp>
        <p:nvSpPr>
          <p:cNvPr id="668" name="Google Shape;668;p67"/>
          <p:cNvSpPr txBox="1"/>
          <p:nvPr>
            <p:ph idx="1" type="body"/>
          </p:nvPr>
        </p:nvSpPr>
        <p:spPr>
          <a:xfrm>
            <a:off x="1258925" y="7714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400">
                <a:solidFill>
                  <a:srgbClr val="000000"/>
                </a:solidFill>
                <a:latin typeface="Arial"/>
                <a:ea typeface="Arial"/>
                <a:cs typeface="Arial"/>
                <a:sym typeface="Arial"/>
              </a:rPr>
              <a:t>Vue.js在數據綁定的API設計上可以通過</a:t>
            </a:r>
            <a:r>
              <a:rPr lang="zh-TW" sz="1400">
                <a:solidFill>
                  <a:srgbClr val="FF0000"/>
                </a:solidFill>
                <a:latin typeface="Arial"/>
                <a:ea typeface="Arial"/>
                <a:cs typeface="Arial"/>
                <a:sym typeface="Arial"/>
              </a:rPr>
              <a:t>具有特殊前綴的HTML 屬性</a:t>
            </a:r>
            <a:r>
              <a:rPr lang="zh-TW" sz="1400">
                <a:solidFill>
                  <a:srgbClr val="000000"/>
                </a:solidFill>
                <a:latin typeface="Arial"/>
                <a:ea typeface="Arial"/>
                <a:cs typeface="Arial"/>
                <a:sym typeface="Arial"/>
              </a:rPr>
              <a:t>來實現數據綁定，也</a:t>
            </a:r>
            <a:r>
              <a:rPr lang="zh-TW" sz="1400">
                <a:solidFill>
                  <a:srgbClr val="0000FF"/>
                </a:solidFill>
                <a:latin typeface="Arial"/>
                <a:ea typeface="Arial"/>
                <a:cs typeface="Arial"/>
                <a:sym typeface="Arial"/>
              </a:rPr>
              <a:t>可以使用常見的大括號模板插入變數</a:t>
            </a:r>
            <a:r>
              <a:rPr lang="zh-TW" sz="1400">
                <a:solidFill>
                  <a:srgbClr val="000000"/>
                </a:solidFill>
                <a:latin typeface="Arial"/>
                <a:ea typeface="Arial"/>
                <a:cs typeface="Arial"/>
                <a:sym typeface="Arial"/>
              </a:rPr>
              <a:t>，</a:t>
            </a:r>
            <a:r>
              <a:rPr lang="zh-TW" sz="1400">
                <a:solidFill>
                  <a:srgbClr val="0000FF"/>
                </a:solidFill>
                <a:latin typeface="Arial"/>
                <a:ea typeface="Arial"/>
                <a:cs typeface="Arial"/>
                <a:sym typeface="Arial"/>
              </a:rPr>
              <a:t>或是在表單元素上使用雙向綁定</a:t>
            </a:r>
            <a:r>
              <a:rPr lang="zh-TW" sz="1400">
                <a:solidFill>
                  <a:srgbClr val="000000"/>
                </a:solidFill>
                <a:latin typeface="Arial"/>
                <a:ea typeface="Arial"/>
                <a:cs typeface="Arial"/>
                <a:sym typeface="Arial"/>
              </a:rPr>
              <a:t>；Vue.js會為</a:t>
            </a:r>
            <a:r>
              <a:rPr lang="zh-TW" sz="1400">
                <a:solidFill>
                  <a:srgbClr val="FF0000"/>
                </a:solidFill>
                <a:latin typeface="Arial"/>
                <a:ea typeface="Arial"/>
                <a:cs typeface="Arial"/>
                <a:sym typeface="Arial"/>
              </a:rPr>
              <a:t>每一處需要動態更新的DOM節點創建一個指令對象</a:t>
            </a:r>
            <a:r>
              <a:rPr lang="zh-TW" sz="1400">
                <a:solidFill>
                  <a:srgbClr val="000000"/>
                </a:solidFill>
                <a:latin typeface="Arial"/>
                <a:ea typeface="Arial"/>
                <a:cs typeface="Arial"/>
                <a:sym typeface="Arial"/>
              </a:rPr>
              <a:t>。</a:t>
            </a:r>
            <a:r>
              <a:rPr lang="zh-TW" sz="1400">
                <a:solidFill>
                  <a:srgbClr val="FF0000"/>
                </a:solidFill>
                <a:latin typeface="Arial"/>
                <a:ea typeface="Arial"/>
                <a:cs typeface="Arial"/>
                <a:sym typeface="Arial"/>
              </a:rPr>
              <a:t>每當一個指令對象觀測的數據變化時</a:t>
            </a:r>
            <a:r>
              <a:rPr lang="zh-TW" sz="1400">
                <a:solidFill>
                  <a:srgbClr val="000000"/>
                </a:solidFill>
                <a:latin typeface="Arial"/>
                <a:ea typeface="Arial"/>
                <a:cs typeface="Arial"/>
                <a:sym typeface="Arial"/>
              </a:rPr>
              <a:t>，它</a:t>
            </a:r>
            <a:r>
              <a:rPr lang="zh-TW" sz="1400">
                <a:solidFill>
                  <a:srgbClr val="FF0000"/>
                </a:solidFill>
                <a:latin typeface="Arial"/>
                <a:ea typeface="Arial"/>
                <a:cs typeface="Arial"/>
                <a:sym typeface="Arial"/>
              </a:rPr>
              <a:t>便會對所綁定的目標節點執行相應的DOM操作</a:t>
            </a:r>
            <a:r>
              <a:rPr lang="zh-TW" sz="1400">
                <a:solidFill>
                  <a:srgbClr val="000000"/>
                </a:solidFill>
                <a:latin typeface="Arial"/>
                <a:ea typeface="Arial"/>
                <a:cs typeface="Arial"/>
                <a:sym typeface="Arial"/>
              </a:rPr>
              <a:t>。基於指令的數據綁定使得具體的DOM操作都被合理地封裝在指令定義中，業務代碼只需要涉及模板和對數據狀態的操作即可，這使得應用的開發效率和可維護性都大大提升。</a:t>
            </a:r>
            <a:endParaRPr sz="1600"/>
          </a:p>
        </p:txBody>
      </p:sp>
      <p:pic>
        <p:nvPicPr>
          <p:cNvPr id="669" name="Google Shape;669;p67"/>
          <p:cNvPicPr preferRelativeResize="0"/>
          <p:nvPr/>
        </p:nvPicPr>
        <p:blipFill>
          <a:blip r:embed="rId3">
            <a:alphaModFix/>
          </a:blip>
          <a:stretch>
            <a:fillRect/>
          </a:stretch>
        </p:blipFill>
        <p:spPr>
          <a:xfrm>
            <a:off x="1334375" y="2484200"/>
            <a:ext cx="6781373" cy="2541600"/>
          </a:xfrm>
          <a:prstGeom prst="rect">
            <a:avLst/>
          </a:prstGeom>
          <a:noFill/>
          <a:ln>
            <a:noFill/>
          </a:ln>
        </p:spPr>
      </p:pic>
      <p:pic>
        <p:nvPicPr>
          <p:cNvPr id="670" name="Google Shape;670;p67"/>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8"/>
          <p:cNvSpPr txBox="1"/>
          <p:nvPr>
            <p:ph type="title"/>
          </p:nvPr>
        </p:nvSpPr>
        <p:spPr>
          <a:xfrm>
            <a:off x="1303800" y="220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Js </a:t>
            </a:r>
            <a:r>
              <a:rPr lang="zh-TW"/>
              <a:t>用途</a:t>
            </a:r>
            <a:endParaRPr/>
          </a:p>
        </p:txBody>
      </p:sp>
      <p:sp>
        <p:nvSpPr>
          <p:cNvPr id="676" name="Google Shape;676;p68"/>
          <p:cNvSpPr txBox="1"/>
          <p:nvPr>
            <p:ph idx="1" type="body"/>
          </p:nvPr>
        </p:nvSpPr>
        <p:spPr>
          <a:xfrm>
            <a:off x="1303800" y="1130300"/>
            <a:ext cx="7030500" cy="2541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FF"/>
              </a:buClr>
              <a:buSzPts val="1900"/>
              <a:buChar char="●"/>
            </a:pPr>
            <a:r>
              <a:rPr lang="zh-TW" sz="1900">
                <a:solidFill>
                  <a:srgbClr val="0000FF"/>
                </a:solidFill>
              </a:rPr>
              <a:t>保留前端框架許多功能（例如：組件,過濾器,表單,數據綁定）</a:t>
            </a:r>
            <a:endParaRPr sz="1900">
              <a:solidFill>
                <a:srgbClr val="0000FF"/>
              </a:solidFill>
            </a:endParaRPr>
          </a:p>
          <a:p>
            <a:pPr indent="-342900" lvl="0" marL="457200" rtl="0" algn="l">
              <a:spcBef>
                <a:spcPts val="0"/>
              </a:spcBef>
              <a:spcAft>
                <a:spcPts val="0"/>
              </a:spcAft>
              <a:buClr>
                <a:srgbClr val="FF0000"/>
              </a:buClr>
              <a:buSzPts val="1800"/>
              <a:buChar char="●"/>
            </a:pPr>
            <a:r>
              <a:rPr lang="zh-TW" sz="1800">
                <a:solidFill>
                  <a:srgbClr val="FF0000"/>
                </a:solidFill>
              </a:rPr>
              <a:t>適合開發單頁應用程式SPA(single page application)</a:t>
            </a:r>
            <a:endParaRPr sz="1800">
              <a:solidFill>
                <a:srgbClr val="FF0000"/>
              </a:solidFill>
            </a:endParaRPr>
          </a:p>
          <a:p>
            <a:pPr indent="-342900" lvl="0" marL="457200" rtl="0" algn="l">
              <a:spcBef>
                <a:spcPts val="0"/>
              </a:spcBef>
              <a:spcAft>
                <a:spcPts val="0"/>
              </a:spcAft>
              <a:buClr>
                <a:srgbClr val="000000"/>
              </a:buClr>
              <a:buSzPts val="1800"/>
              <a:buChar char="●"/>
            </a:pPr>
            <a:r>
              <a:rPr lang="zh-TW" sz="1800">
                <a:solidFill>
                  <a:srgbClr val="000000"/>
                </a:solidFill>
              </a:rPr>
              <a:t>只</a:t>
            </a:r>
            <a:r>
              <a:rPr lang="zh-TW" sz="1800">
                <a:solidFill>
                  <a:srgbClr val="FF0000"/>
                </a:solidFill>
              </a:rPr>
              <a:t>須專注在view層級</a:t>
            </a:r>
            <a:endParaRPr sz="1800">
              <a:solidFill>
                <a:srgbClr val="FF0000"/>
              </a:solidFill>
            </a:endParaRPr>
          </a:p>
          <a:p>
            <a:pPr indent="-342900" lvl="0" marL="457200" rtl="0" algn="l">
              <a:spcBef>
                <a:spcPts val="0"/>
              </a:spcBef>
              <a:spcAft>
                <a:spcPts val="0"/>
              </a:spcAft>
              <a:buSzPts val="1800"/>
              <a:buChar char="●"/>
            </a:pPr>
            <a:r>
              <a:rPr lang="zh-TW" sz="1800"/>
              <a:t>資料綁定的特性,</a:t>
            </a:r>
            <a:r>
              <a:rPr lang="zh-TW" sz="1800">
                <a:solidFill>
                  <a:srgbClr val="FF0000"/>
                </a:solidFill>
              </a:rPr>
              <a:t>組件之間預設單向綁定</a:t>
            </a:r>
            <a:r>
              <a:rPr lang="zh-TW" sz="1800"/>
              <a:t>,資料更容易被掌握執行效率更好</a:t>
            </a:r>
            <a:endParaRPr sz="1800"/>
          </a:p>
          <a:p>
            <a:pPr indent="-342900" lvl="0" marL="457200" rtl="0" algn="l">
              <a:spcBef>
                <a:spcPts val="0"/>
              </a:spcBef>
              <a:spcAft>
                <a:spcPts val="0"/>
              </a:spcAft>
              <a:buClr>
                <a:srgbClr val="0000FF"/>
              </a:buClr>
              <a:buSzPts val="1800"/>
              <a:buChar char="●"/>
            </a:pPr>
            <a:r>
              <a:rPr lang="zh-TW" sz="1800">
                <a:solidFill>
                  <a:srgbClr val="0000FF"/>
                </a:solidFill>
              </a:rPr>
              <a:t>每個組件代表獨立的單元,有各自view及資料邏輯</a:t>
            </a:r>
            <a:endParaRPr sz="1800">
              <a:solidFill>
                <a:srgbClr val="0000FF"/>
              </a:solidFill>
            </a:endParaRPr>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sz="3000"/>
          </a:p>
        </p:txBody>
      </p:sp>
      <p:pic>
        <p:nvPicPr>
          <p:cNvPr id="677" name="Google Shape;677;p6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t>
            </a:r>
            <a:r>
              <a:rPr lang="zh-TW"/>
              <a:t>常用指令</a:t>
            </a:r>
            <a:endParaRPr/>
          </a:p>
        </p:txBody>
      </p:sp>
      <p:sp>
        <p:nvSpPr>
          <p:cNvPr id="683" name="Google Shape;683;p69"/>
          <p:cNvSpPr txBox="1"/>
          <p:nvPr>
            <p:ph idx="1" type="body"/>
          </p:nvPr>
        </p:nvSpPr>
        <p:spPr>
          <a:xfrm>
            <a:off x="1303800" y="1182375"/>
            <a:ext cx="7030500" cy="3522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zh-TW" sz="1500">
                <a:solidFill>
                  <a:srgbClr val="000000"/>
                </a:solidFill>
                <a:latin typeface="Arial"/>
                <a:ea typeface="Arial"/>
                <a:cs typeface="Arial"/>
                <a:sym typeface="Arial"/>
              </a:rPr>
              <a:t>Vue.js的指令是</a:t>
            </a:r>
            <a:r>
              <a:rPr lang="zh-TW" sz="1500">
                <a:solidFill>
                  <a:srgbClr val="FF0000"/>
                </a:solidFill>
                <a:latin typeface="Arial"/>
                <a:ea typeface="Arial"/>
                <a:cs typeface="Arial"/>
                <a:sym typeface="Arial"/>
              </a:rPr>
              <a:t>以v-开头的</a:t>
            </a:r>
            <a:r>
              <a:rPr lang="zh-TW" sz="1500">
                <a:solidFill>
                  <a:srgbClr val="000000"/>
                </a:solidFill>
                <a:latin typeface="Arial"/>
                <a:ea typeface="Arial"/>
                <a:cs typeface="Arial"/>
                <a:sym typeface="Arial"/>
              </a:rPr>
              <a:t>，它們</a:t>
            </a:r>
            <a:r>
              <a:rPr lang="zh-TW" sz="1500">
                <a:solidFill>
                  <a:srgbClr val="0000FF"/>
                </a:solidFill>
                <a:latin typeface="Arial"/>
                <a:ea typeface="Arial"/>
                <a:cs typeface="Arial"/>
                <a:sym typeface="Arial"/>
              </a:rPr>
              <a:t>作用于HTML元素</a:t>
            </a:r>
            <a:r>
              <a:rPr lang="zh-TW" sz="1500">
                <a:solidFill>
                  <a:srgbClr val="000000"/>
                </a:solidFill>
                <a:latin typeface="Arial"/>
                <a:ea typeface="Arial"/>
                <a:cs typeface="Arial"/>
                <a:sym typeface="Arial"/>
              </a:rPr>
              <a:t>，指令提供了一些特殊的特性，将指令绑定在元素上時，指令會為绑定的目標元素添加一些特殊的行為，我們可以将指令看作特殊的HTML特性（attribute）</a:t>
            </a:r>
            <a:endParaRPr sz="1500">
              <a:solidFill>
                <a:srgbClr val="000000"/>
              </a:solidFill>
              <a:latin typeface="Arial"/>
              <a:ea typeface="Arial"/>
              <a:cs typeface="Arial"/>
              <a:sym typeface="Arial"/>
            </a:endParaRPr>
          </a:p>
          <a:p>
            <a:pPr indent="0" lvl="0" marL="0" rtl="0" algn="l">
              <a:spcBef>
                <a:spcPts val="1400"/>
              </a:spcBef>
              <a:spcAft>
                <a:spcPts val="0"/>
              </a:spcAft>
              <a:buNone/>
            </a:pPr>
            <a:r>
              <a:rPr lang="zh-TW" sz="1500">
                <a:solidFill>
                  <a:srgbClr val="000000"/>
                </a:solidFill>
                <a:latin typeface="Arial"/>
                <a:ea typeface="Arial"/>
                <a:cs typeface="Arial"/>
                <a:sym typeface="Arial"/>
              </a:rPr>
              <a:t>Vue 常用指令：</a:t>
            </a:r>
            <a:endParaRPr sz="1500">
              <a:solidFill>
                <a:srgbClr val="000000"/>
              </a:solidFill>
              <a:latin typeface="Arial"/>
              <a:ea typeface="Arial"/>
              <a:cs typeface="Arial"/>
              <a:sym typeface="Arial"/>
            </a:endParaRPr>
          </a:p>
          <a:p>
            <a:pPr indent="-298450" lvl="0" marL="457200" rtl="0" algn="l">
              <a:spcBef>
                <a:spcPts val="1800"/>
              </a:spcBef>
              <a:spcAft>
                <a:spcPts val="0"/>
              </a:spcAft>
              <a:buClr>
                <a:srgbClr val="000000"/>
              </a:buClr>
              <a:buSzPts val="1100"/>
              <a:buFont typeface="Arial"/>
              <a:buChar char="●"/>
            </a:pPr>
            <a:r>
              <a:rPr lang="zh-TW" sz="1500">
                <a:solidFill>
                  <a:srgbClr val="000000"/>
                </a:solidFill>
                <a:latin typeface="Arial"/>
                <a:ea typeface="Arial"/>
                <a:cs typeface="Arial"/>
                <a:sym typeface="Arial"/>
              </a:rPr>
              <a:t>v-text</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v-html</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v-show</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v-if</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v-else</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v-else-if</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v-for</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v-on</a:t>
            </a:r>
            <a:endParaRPr sz="1500">
              <a:solidFill>
                <a:srgbClr val="000000"/>
              </a:solidFill>
              <a:latin typeface="Arial"/>
              <a:ea typeface="Arial"/>
              <a:cs typeface="Arial"/>
              <a:sym typeface="Arial"/>
            </a:endParaRPr>
          </a:p>
          <a:p>
            <a:pPr indent="0" lvl="0" marL="0" rtl="0" algn="l">
              <a:spcBef>
                <a:spcPts val="1800"/>
              </a:spcBef>
              <a:spcAft>
                <a:spcPts val="0"/>
              </a:spcAft>
              <a:buNone/>
            </a:pPr>
            <a:r>
              <a:t/>
            </a:r>
            <a:endParaRPr sz="1500">
              <a:solidFill>
                <a:srgbClr val="000000"/>
              </a:solidFill>
              <a:latin typeface="Arial"/>
              <a:ea typeface="Arial"/>
              <a:cs typeface="Arial"/>
              <a:sym typeface="Arial"/>
            </a:endParaRPr>
          </a:p>
          <a:p>
            <a:pPr indent="0" lvl="0" marL="0" rtl="0" algn="l">
              <a:spcBef>
                <a:spcPts val="1800"/>
              </a:spcBef>
              <a:spcAft>
                <a:spcPts val="0"/>
              </a:spcAft>
              <a:buNone/>
            </a:pPr>
            <a:r>
              <a:t/>
            </a:r>
            <a:endParaRPr sz="1500">
              <a:solidFill>
                <a:srgbClr val="000000"/>
              </a:solidFill>
              <a:latin typeface="Arial"/>
              <a:ea typeface="Arial"/>
              <a:cs typeface="Arial"/>
              <a:sym typeface="Arial"/>
            </a:endParaRPr>
          </a:p>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400"/>
              </a:spcBef>
              <a:spcAft>
                <a:spcPts val="0"/>
              </a:spcAft>
              <a:buNone/>
            </a:pPr>
            <a:r>
              <a:t/>
            </a:r>
            <a:endParaRPr sz="1500">
              <a:solidFill>
                <a:srgbClr val="000000"/>
              </a:solidFill>
              <a:latin typeface="Arial"/>
              <a:ea typeface="Arial"/>
              <a:cs typeface="Arial"/>
              <a:sym typeface="Arial"/>
            </a:endParaRPr>
          </a:p>
          <a:p>
            <a:pPr indent="0" lvl="0" marL="0" rtl="0" algn="l">
              <a:spcBef>
                <a:spcPts val="1400"/>
              </a:spcBef>
              <a:spcAft>
                <a:spcPts val="1600"/>
              </a:spcAft>
              <a:buNone/>
            </a:pPr>
            <a:r>
              <a:t/>
            </a:r>
            <a:endParaRPr sz="1700"/>
          </a:p>
        </p:txBody>
      </p:sp>
      <p:sp>
        <p:nvSpPr>
          <p:cNvPr id="684" name="Google Shape;684;p69"/>
          <p:cNvSpPr txBox="1"/>
          <p:nvPr/>
        </p:nvSpPr>
        <p:spPr>
          <a:xfrm>
            <a:off x="2863800" y="2698850"/>
            <a:ext cx="3416400" cy="2183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SzPts val="1100"/>
              <a:buChar char="●"/>
            </a:pPr>
            <a:r>
              <a:rPr lang="zh-TW" sz="1500"/>
              <a:t>v-bind</a:t>
            </a:r>
            <a:endParaRPr sz="1500"/>
          </a:p>
          <a:p>
            <a:pPr indent="-298450" lvl="0" marL="457200" rtl="0" algn="l">
              <a:lnSpc>
                <a:spcPct val="115000"/>
              </a:lnSpc>
              <a:spcBef>
                <a:spcPts val="0"/>
              </a:spcBef>
              <a:spcAft>
                <a:spcPts val="0"/>
              </a:spcAft>
              <a:buSzPts val="1100"/>
              <a:buChar char="●"/>
            </a:pPr>
            <a:r>
              <a:rPr lang="zh-TW" sz="1500"/>
              <a:t>v-model</a:t>
            </a:r>
            <a:endParaRPr sz="1500"/>
          </a:p>
          <a:p>
            <a:pPr indent="-298450" lvl="0" marL="457200" rtl="0" algn="l">
              <a:lnSpc>
                <a:spcPct val="115000"/>
              </a:lnSpc>
              <a:spcBef>
                <a:spcPts val="0"/>
              </a:spcBef>
              <a:spcAft>
                <a:spcPts val="0"/>
              </a:spcAft>
              <a:buSzPts val="1100"/>
              <a:buChar char="●"/>
            </a:pPr>
            <a:r>
              <a:rPr lang="zh-TW" sz="1500"/>
              <a:t>v-pre</a:t>
            </a:r>
            <a:endParaRPr sz="1500"/>
          </a:p>
          <a:p>
            <a:pPr indent="-298450" lvl="0" marL="457200" rtl="0" algn="l">
              <a:lnSpc>
                <a:spcPct val="115000"/>
              </a:lnSpc>
              <a:spcBef>
                <a:spcPts val="0"/>
              </a:spcBef>
              <a:spcAft>
                <a:spcPts val="0"/>
              </a:spcAft>
              <a:buSzPts val="1100"/>
              <a:buChar char="●"/>
            </a:pPr>
            <a:r>
              <a:rPr lang="zh-TW" sz="1500"/>
              <a:t>v-cloak</a:t>
            </a:r>
            <a:endParaRPr sz="1500"/>
          </a:p>
          <a:p>
            <a:pPr indent="-323850" lvl="0" marL="457200" rtl="0" algn="l">
              <a:lnSpc>
                <a:spcPct val="115000"/>
              </a:lnSpc>
              <a:spcBef>
                <a:spcPts val="0"/>
              </a:spcBef>
              <a:spcAft>
                <a:spcPts val="0"/>
              </a:spcAft>
              <a:buSzPts val="1500"/>
              <a:buChar char="●"/>
            </a:pPr>
            <a:r>
              <a:rPr lang="zh-TW" sz="1500"/>
              <a:t>v-once</a:t>
            </a:r>
            <a:endParaRPr sz="1500"/>
          </a:p>
        </p:txBody>
      </p:sp>
      <p:pic>
        <p:nvPicPr>
          <p:cNvPr id="685" name="Google Shape;685;p6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0"/>
          <p:cNvSpPr txBox="1"/>
          <p:nvPr/>
        </p:nvSpPr>
        <p:spPr>
          <a:xfrm>
            <a:off x="0" y="0"/>
            <a:ext cx="3267000" cy="52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1100"/>
              <a:t>vue</a:t>
            </a:r>
            <a:r>
              <a:rPr b="1" lang="zh-TW" sz="1100"/>
              <a:t>指令</a:t>
            </a:r>
            <a:r>
              <a:rPr b="1" lang="zh-TW" sz="1100"/>
              <a:t>說明：</a:t>
            </a:r>
            <a:endParaRPr b="1" sz="1100"/>
          </a:p>
          <a:p>
            <a:pPr indent="0" lvl="0" marL="0" rtl="0" algn="l">
              <a:lnSpc>
                <a:spcPct val="115000"/>
              </a:lnSpc>
              <a:spcBef>
                <a:spcPts val="0"/>
              </a:spcBef>
              <a:spcAft>
                <a:spcPts val="0"/>
              </a:spcAft>
              <a:buNone/>
            </a:pPr>
            <a:r>
              <a:rPr b="1" lang="zh-TW" sz="1100" u="sng">
                <a:solidFill>
                  <a:schemeClr val="hlink"/>
                </a:solidFill>
                <a:hlinkClick r:id="rId3"/>
              </a:rPr>
              <a:t>v-text</a:t>
            </a:r>
            <a:endParaRPr b="1" sz="1100" u="sng">
              <a:solidFill>
                <a:schemeClr val="hlink"/>
              </a:solidFill>
            </a:endParaRPr>
          </a:p>
          <a:p>
            <a:pPr indent="0" lvl="0" marL="0" rtl="0" algn="l">
              <a:spcBef>
                <a:spcPts val="0"/>
              </a:spcBef>
              <a:spcAft>
                <a:spcPts val="0"/>
              </a:spcAft>
              <a:buNone/>
            </a:pPr>
            <a:r>
              <a:rPr lang="zh-TW" sz="1100"/>
              <a:t>vue v-text 指令主要用来更新 textContent，可以等同于 JS 的 text 属性。</a:t>
            </a:r>
            <a:endParaRPr sz="1100"/>
          </a:p>
          <a:p>
            <a:pPr indent="0" lvl="0" marL="0" rtl="0" algn="l">
              <a:spcBef>
                <a:spcPts val="0"/>
              </a:spcBef>
              <a:spcAft>
                <a:spcPts val="0"/>
              </a:spcAft>
              <a:buNone/>
            </a:pPr>
            <a:r>
              <a:rPr b="1" lang="zh-TW" sz="1100" u="sng">
                <a:solidFill>
                  <a:schemeClr val="hlink"/>
                </a:solidFill>
                <a:hlinkClick r:id="rId4"/>
              </a:rPr>
              <a:t>v-html</a:t>
            </a:r>
            <a:endParaRPr b="1" sz="1100" u="sng">
              <a:solidFill>
                <a:schemeClr val="hlink"/>
              </a:solidFill>
            </a:endParaRPr>
          </a:p>
          <a:p>
            <a:pPr indent="0" lvl="0" marL="0" rtl="0" algn="l">
              <a:spcBef>
                <a:spcPts val="0"/>
              </a:spcBef>
              <a:spcAft>
                <a:spcPts val="0"/>
              </a:spcAft>
              <a:buNone/>
            </a:pPr>
            <a:r>
              <a:rPr lang="zh-TW" sz="1100"/>
              <a:t>双大括号的方式会将数据解释为纯文本，而非 HTML。为了输出真正的 HTML，可以用 vue v-html 指令。它等同于 JS 的 innerHtml 属性。</a:t>
            </a:r>
            <a:endParaRPr sz="1100"/>
          </a:p>
          <a:p>
            <a:pPr indent="0" lvl="0" marL="0" rtl="0" algn="l">
              <a:spcBef>
                <a:spcPts val="0"/>
              </a:spcBef>
              <a:spcAft>
                <a:spcPts val="0"/>
              </a:spcAft>
              <a:buNone/>
            </a:pPr>
            <a:r>
              <a:rPr b="1" lang="zh-TW" sz="1100" u="sng">
                <a:solidFill>
                  <a:schemeClr val="hlink"/>
                </a:solidFill>
                <a:hlinkClick r:id="rId5"/>
              </a:rPr>
              <a:t>v-pre</a:t>
            </a:r>
            <a:endParaRPr b="1" sz="1100" u="sng">
              <a:solidFill>
                <a:schemeClr val="hlink"/>
              </a:solidFill>
            </a:endParaRPr>
          </a:p>
          <a:p>
            <a:pPr indent="0" lvl="0" marL="0" rtl="0" algn="l">
              <a:spcBef>
                <a:spcPts val="0"/>
              </a:spcBef>
              <a:spcAft>
                <a:spcPts val="0"/>
              </a:spcAft>
              <a:buNone/>
            </a:pPr>
            <a:r>
              <a:rPr lang="zh-TW" sz="1100"/>
              <a:t>vue v-pre 指令主要用来跳过这个元素和它的子元素编译过程。可以用来显示原始的 Mustache 标签。跳过大量没有指令的节点加快编译。</a:t>
            </a:r>
            <a:endParaRPr sz="1100"/>
          </a:p>
          <a:p>
            <a:pPr indent="0" lvl="0" marL="0" rtl="0" algn="l">
              <a:spcBef>
                <a:spcPts val="0"/>
              </a:spcBef>
              <a:spcAft>
                <a:spcPts val="0"/>
              </a:spcAft>
              <a:buNone/>
            </a:pPr>
            <a:r>
              <a:rPr b="1" lang="zh-TW" sz="1100" u="sng">
                <a:solidFill>
                  <a:schemeClr val="hlink"/>
                </a:solidFill>
                <a:hlinkClick r:id="rId6"/>
              </a:rPr>
              <a:t>v-cloak</a:t>
            </a:r>
            <a:endParaRPr b="1" sz="1100" u="sng">
              <a:solidFill>
                <a:schemeClr val="hlink"/>
              </a:solidFill>
            </a:endParaRPr>
          </a:p>
          <a:p>
            <a:pPr indent="0" lvl="0" marL="0" rtl="0" algn="l">
              <a:spcBef>
                <a:spcPts val="0"/>
              </a:spcBef>
              <a:spcAft>
                <a:spcPts val="0"/>
              </a:spcAft>
              <a:buNone/>
            </a:pPr>
            <a:r>
              <a:rPr lang="zh-TW" sz="1100"/>
              <a:t>vue v-cloak 指令是用来保持在元素上直到关联实例结束时进行编译。</a:t>
            </a:r>
            <a:endParaRPr sz="1100"/>
          </a:p>
          <a:p>
            <a:pPr indent="0" lvl="0" marL="0" rtl="0" algn="l">
              <a:spcBef>
                <a:spcPts val="0"/>
              </a:spcBef>
              <a:spcAft>
                <a:spcPts val="0"/>
              </a:spcAft>
              <a:buNone/>
            </a:pPr>
            <a:r>
              <a:rPr b="1" lang="zh-TW" sz="1100" u="sng">
                <a:solidFill>
                  <a:schemeClr val="hlink"/>
                </a:solidFill>
                <a:hlinkClick r:id="rId7"/>
              </a:rPr>
              <a:t>v-once</a:t>
            </a:r>
            <a:endParaRPr b="1" sz="1100" u="sng">
              <a:solidFill>
                <a:schemeClr val="hlink"/>
              </a:solidFill>
            </a:endParaRPr>
          </a:p>
          <a:p>
            <a:pPr indent="0" lvl="0" marL="0" rtl="0" algn="l">
              <a:spcBef>
                <a:spcPts val="0"/>
              </a:spcBef>
              <a:spcAft>
                <a:spcPts val="0"/>
              </a:spcAft>
              <a:buNone/>
            </a:pPr>
            <a:r>
              <a:rPr lang="zh-TW" sz="1100"/>
              <a:t>vue v-once 指令关联的实例，只会渲染一次。之后的重新渲染，实例极其所有的子节点将被视为静态内容跳过，这可以用于优化更新性能。</a:t>
            </a:r>
            <a:endParaRPr sz="1100"/>
          </a:p>
          <a:p>
            <a:pPr indent="0" lvl="0" marL="0" rtl="0" algn="l">
              <a:spcBef>
                <a:spcPts val="0"/>
              </a:spcBef>
              <a:spcAft>
                <a:spcPts val="0"/>
              </a:spcAft>
              <a:buNone/>
            </a:pPr>
            <a:r>
              <a:rPr b="1" lang="zh-TW" sz="1100" u="sng">
                <a:solidFill>
                  <a:schemeClr val="hlink"/>
                </a:solidFill>
                <a:hlinkClick r:id="rId8"/>
              </a:rPr>
              <a:t>v-if</a:t>
            </a:r>
            <a:endParaRPr b="1" sz="1100" u="sng">
              <a:solidFill>
                <a:schemeClr val="hlink"/>
              </a:solidFill>
            </a:endParaRPr>
          </a:p>
          <a:p>
            <a:pPr indent="0" lvl="0" marL="0" rtl="0" algn="l">
              <a:spcBef>
                <a:spcPts val="0"/>
              </a:spcBef>
              <a:spcAft>
                <a:spcPts val="0"/>
              </a:spcAft>
              <a:buNone/>
            </a:pPr>
            <a:r>
              <a:rPr lang="zh-TW" sz="1100"/>
              <a:t>vue v-if 指令可以实现条件渲染，Vue 会根据表达式的值的真假条件来渲染元素。</a:t>
            </a:r>
            <a:endParaRPr sz="1100"/>
          </a:p>
          <a:p>
            <a:pPr indent="0" lvl="0" marL="0" rtl="0" algn="l">
              <a:spcBef>
                <a:spcPts val="0"/>
              </a:spcBef>
              <a:spcAft>
                <a:spcPts val="0"/>
              </a:spcAft>
              <a:buNone/>
            </a:pPr>
            <a:r>
              <a:rPr b="1" lang="zh-TW" sz="1100" u="sng">
                <a:solidFill>
                  <a:schemeClr val="hlink"/>
                </a:solidFill>
                <a:hlinkClick r:id="rId9"/>
              </a:rPr>
              <a:t>v-else</a:t>
            </a:r>
            <a:endParaRPr b="1" sz="1100" u="sng">
              <a:solidFill>
                <a:schemeClr val="hlink"/>
              </a:solidFill>
            </a:endParaRPr>
          </a:p>
          <a:p>
            <a:pPr indent="0" lvl="0" marL="0" rtl="0" algn="l">
              <a:spcBef>
                <a:spcPts val="0"/>
              </a:spcBef>
              <a:spcAft>
                <a:spcPts val="0"/>
              </a:spcAft>
              <a:buNone/>
            </a:pPr>
            <a:r>
              <a:rPr lang="zh-TW" sz="1100"/>
              <a:t>vue v-else 指令是搭配 v-if 使用的，它必须紧跟在 v-if 或者 v-else-if 后面，否则不起作用。</a:t>
            </a:r>
            <a:endParaRPr sz="1100"/>
          </a:p>
          <a:p>
            <a:pPr indent="0" lvl="0" marL="0" rtl="0" algn="l">
              <a:spcBef>
                <a:spcPts val="0"/>
              </a:spcBef>
              <a:spcAft>
                <a:spcPts val="0"/>
              </a:spcAft>
              <a:buNone/>
            </a:pPr>
            <a:r>
              <a:rPr b="1" lang="zh-TW" sz="1100" u="sng">
                <a:solidFill>
                  <a:schemeClr val="hlink"/>
                </a:solidFill>
                <a:hlinkClick r:id="rId10"/>
              </a:rPr>
              <a:t>v-else-if</a:t>
            </a:r>
            <a:endParaRPr b="1" sz="1100" u="sng">
              <a:solidFill>
                <a:schemeClr val="hlink"/>
              </a:solidFill>
            </a:endParaRPr>
          </a:p>
          <a:p>
            <a:pPr indent="0" lvl="0" marL="0" rtl="0" algn="l">
              <a:spcBef>
                <a:spcPts val="0"/>
              </a:spcBef>
              <a:spcAft>
                <a:spcPts val="0"/>
              </a:spcAft>
              <a:buNone/>
            </a:pPr>
            <a:r>
              <a:rPr lang="zh-TW" sz="1100"/>
              <a:t>vue v-else-if 指令充当 v-if 的 else-if 块，可以链式的使用多次。可以更加方便的实现 switch 语句。</a:t>
            </a:r>
            <a:endParaRPr sz="1100"/>
          </a:p>
          <a:p>
            <a:pPr indent="0" lvl="0" marL="0" rtl="0" algn="l">
              <a:spcBef>
                <a:spcPts val="0"/>
              </a:spcBef>
              <a:spcAft>
                <a:spcPts val="0"/>
              </a:spcAft>
              <a:buNone/>
            </a:pPr>
            <a:r>
              <a:t/>
            </a:r>
            <a:endParaRPr sz="1100"/>
          </a:p>
        </p:txBody>
      </p:sp>
      <p:sp>
        <p:nvSpPr>
          <p:cNvPr id="691" name="Google Shape;691;p70"/>
          <p:cNvSpPr txBox="1"/>
          <p:nvPr/>
        </p:nvSpPr>
        <p:spPr>
          <a:xfrm>
            <a:off x="3401600" y="665375"/>
            <a:ext cx="54798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u="sng">
                <a:solidFill>
                  <a:schemeClr val="accent5"/>
                </a:solidFill>
                <a:hlinkClick r:id="rId11">
                  <a:extLst>
                    <a:ext uri="{A12FA001-AC4F-418D-AE19-62706E023703}">
                      <ahyp:hlinkClr val="tx"/>
                    </a:ext>
                  </a:extLst>
                </a:hlinkClick>
              </a:rPr>
              <a:t>v-show</a:t>
            </a:r>
            <a:endParaRPr b="1" sz="1100" u="sng">
              <a:solidFill>
                <a:schemeClr val="accent5"/>
              </a:solidFill>
            </a:endParaRPr>
          </a:p>
          <a:p>
            <a:pPr indent="0" lvl="0" marL="0" rtl="0" algn="l">
              <a:spcBef>
                <a:spcPts val="0"/>
              </a:spcBef>
              <a:spcAft>
                <a:spcPts val="0"/>
              </a:spcAft>
              <a:buNone/>
            </a:pPr>
            <a:r>
              <a:rPr lang="zh-TW" sz="1100"/>
              <a:t>vue v-show 指令也是用于根据条件展示元素。</a:t>
            </a:r>
            <a:endParaRPr sz="1100"/>
          </a:p>
          <a:p>
            <a:pPr indent="0" lvl="0" marL="0" rtl="0" algn="l">
              <a:spcBef>
                <a:spcPts val="0"/>
              </a:spcBef>
              <a:spcAft>
                <a:spcPts val="0"/>
              </a:spcAft>
              <a:buNone/>
            </a:pPr>
            <a:r>
              <a:rPr b="1" lang="zh-TW" sz="1100" u="sng">
                <a:solidFill>
                  <a:schemeClr val="accent5"/>
                </a:solidFill>
                <a:hlinkClick r:id="rId12">
                  <a:extLst>
                    <a:ext uri="{A12FA001-AC4F-418D-AE19-62706E023703}">
                      <ahyp:hlinkClr val="tx"/>
                    </a:ext>
                  </a:extLst>
                </a:hlinkClick>
              </a:rPr>
              <a:t>v-for</a:t>
            </a:r>
            <a:endParaRPr b="1" sz="1100" u="sng">
              <a:solidFill>
                <a:schemeClr val="accent5"/>
              </a:solidFill>
            </a:endParaRPr>
          </a:p>
          <a:p>
            <a:pPr indent="0" lvl="0" marL="0" rtl="0" algn="l">
              <a:spcBef>
                <a:spcPts val="0"/>
              </a:spcBef>
              <a:spcAft>
                <a:spcPts val="0"/>
              </a:spcAft>
              <a:buNone/>
            </a:pPr>
            <a:r>
              <a:rPr lang="zh-TW" sz="1100"/>
              <a:t>vue v-for 指令根据遍历数组来进行渲染。</a:t>
            </a:r>
            <a:endParaRPr sz="1100"/>
          </a:p>
          <a:p>
            <a:pPr indent="0" lvl="0" marL="0" rtl="0" algn="l">
              <a:spcBef>
                <a:spcPts val="0"/>
              </a:spcBef>
              <a:spcAft>
                <a:spcPts val="0"/>
              </a:spcAft>
              <a:buNone/>
            </a:pPr>
            <a:r>
              <a:rPr b="1" lang="zh-TW" sz="1100" u="sng">
                <a:solidFill>
                  <a:schemeClr val="accent5"/>
                </a:solidFill>
                <a:hlinkClick r:id="rId13">
                  <a:extLst>
                    <a:ext uri="{A12FA001-AC4F-418D-AE19-62706E023703}">
                      <ahyp:hlinkClr val="tx"/>
                    </a:ext>
                  </a:extLst>
                </a:hlinkClick>
              </a:rPr>
              <a:t>v-bind</a:t>
            </a:r>
            <a:endParaRPr b="1" sz="1100" u="sng">
              <a:solidFill>
                <a:schemeClr val="accent5"/>
              </a:solidFill>
            </a:endParaRPr>
          </a:p>
          <a:p>
            <a:pPr indent="0" lvl="0" marL="0" rtl="0" algn="l">
              <a:spcBef>
                <a:spcPts val="0"/>
              </a:spcBef>
              <a:spcAft>
                <a:spcPts val="0"/>
              </a:spcAft>
              <a:buNone/>
            </a:pPr>
            <a:r>
              <a:rPr lang="zh-TW" sz="1100"/>
              <a:t>vue v-bind 指令用来动态的绑定一个或者多个特性。没有参数时，可以绑定到一个包含键值对的对象。常用于动态绑定 class 和 style，以及 href 等。</a:t>
            </a:r>
            <a:endParaRPr sz="1100"/>
          </a:p>
          <a:p>
            <a:pPr indent="0" lvl="0" marL="0" rtl="0" algn="l">
              <a:spcBef>
                <a:spcPts val="0"/>
              </a:spcBef>
              <a:spcAft>
                <a:spcPts val="0"/>
              </a:spcAft>
              <a:buNone/>
            </a:pPr>
            <a:r>
              <a:rPr b="1" lang="zh-TW" sz="1100" u="sng">
                <a:solidFill>
                  <a:schemeClr val="accent5"/>
                </a:solidFill>
                <a:hlinkClick r:id="rId14">
                  <a:extLst>
                    <a:ext uri="{A12FA001-AC4F-418D-AE19-62706E023703}">
                      <ahyp:hlinkClr val="tx"/>
                    </a:ext>
                  </a:extLst>
                </a:hlinkClick>
              </a:rPr>
              <a:t>v-model</a:t>
            </a:r>
            <a:endParaRPr b="1" sz="1100" u="sng">
              <a:solidFill>
                <a:schemeClr val="accent5"/>
              </a:solidFill>
            </a:endParaRPr>
          </a:p>
          <a:p>
            <a:pPr indent="0" lvl="0" marL="0" rtl="0" algn="l">
              <a:spcBef>
                <a:spcPts val="0"/>
              </a:spcBef>
              <a:spcAft>
                <a:spcPts val="0"/>
              </a:spcAft>
              <a:buNone/>
            </a:pPr>
            <a:r>
              <a:rPr lang="zh-TW" sz="1100"/>
              <a:t>vue v-model 指令用于在表单上创建双向数据绑定。</a:t>
            </a:r>
            <a:endParaRPr sz="1100"/>
          </a:p>
          <a:p>
            <a:pPr indent="0" lvl="0" marL="0" rtl="0" algn="l">
              <a:spcBef>
                <a:spcPts val="0"/>
              </a:spcBef>
              <a:spcAft>
                <a:spcPts val="0"/>
              </a:spcAft>
              <a:buNone/>
            </a:pPr>
            <a:r>
              <a:rPr b="1" lang="zh-TW" sz="1100" u="sng">
                <a:solidFill>
                  <a:schemeClr val="accent5"/>
                </a:solidFill>
                <a:hlinkClick r:id="rId15">
                  <a:extLst>
                    <a:ext uri="{A12FA001-AC4F-418D-AE19-62706E023703}">
                      <ahyp:hlinkClr val="tx"/>
                    </a:ext>
                  </a:extLst>
                </a:hlinkClick>
              </a:rPr>
              <a:t>v-on</a:t>
            </a:r>
            <a:endParaRPr b="1" sz="1100" u="sng">
              <a:solidFill>
                <a:schemeClr val="accent5"/>
              </a:solidFill>
            </a:endParaRPr>
          </a:p>
          <a:p>
            <a:pPr indent="0" lvl="0" marL="0" rtl="0" algn="l">
              <a:spcBef>
                <a:spcPts val="0"/>
              </a:spcBef>
              <a:spcAft>
                <a:spcPts val="0"/>
              </a:spcAft>
              <a:buNone/>
            </a:pPr>
            <a:r>
              <a:rPr lang="zh-TW" sz="1100"/>
              <a:t>vue v-on 指令主要用来监听 dom 事件，以便执行一些代码块。表达式可以是一个方法名。</a:t>
            </a:r>
            <a:endParaRPr sz="1100"/>
          </a:p>
          <a:p>
            <a:pPr indent="0" lvl="0" marL="0" rtl="0" algn="l">
              <a:spcBef>
                <a:spcPts val="0"/>
              </a:spcBef>
              <a:spcAft>
                <a:spcPts val="0"/>
              </a:spcAft>
              <a:buNone/>
            </a:pPr>
            <a:r>
              <a:t/>
            </a:r>
            <a:endParaRPr>
              <a:latin typeface="Nunito"/>
              <a:ea typeface="Nunito"/>
              <a:cs typeface="Nunito"/>
              <a:sym typeface="Nunito"/>
            </a:endParaRPr>
          </a:p>
        </p:txBody>
      </p:sp>
      <p:pic>
        <p:nvPicPr>
          <p:cNvPr id="692" name="Google Shape;692;p70"/>
          <p:cNvPicPr preferRelativeResize="0"/>
          <p:nvPr/>
        </p:nvPicPr>
        <p:blipFill>
          <a:blip r:embed="rId16">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1"/>
          <p:cNvSpPr txBox="1"/>
          <p:nvPr>
            <p:ph type="title"/>
          </p:nvPr>
        </p:nvSpPr>
        <p:spPr>
          <a:xfrm>
            <a:off x="0" y="199070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3400">
                <a:solidFill>
                  <a:srgbClr val="000000"/>
                </a:solidFill>
                <a:latin typeface="Arial"/>
                <a:ea typeface="Arial"/>
                <a:cs typeface="Arial"/>
                <a:sym typeface="Arial"/>
              </a:rPr>
              <a:t>Demo - ToDo List (Vue.js)</a:t>
            </a:r>
            <a:endParaRPr sz="3900"/>
          </a:p>
        </p:txBody>
      </p:sp>
      <p:pic>
        <p:nvPicPr>
          <p:cNvPr id="698" name="Google Shape;698;p7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idx="1" type="body"/>
          </p:nvPr>
        </p:nvSpPr>
        <p:spPr>
          <a:xfrm>
            <a:off x="1056750" y="985750"/>
            <a:ext cx="7030500" cy="39363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PMingLiu"/>
              <a:buChar char="●"/>
            </a:pPr>
            <a:r>
              <a:rPr lang="zh-TW" sz="1900">
                <a:solidFill>
                  <a:srgbClr val="000000"/>
                </a:solidFill>
                <a:latin typeface="PMingLiu"/>
                <a:ea typeface="PMingLiu"/>
                <a:cs typeface="PMingLiu"/>
                <a:sym typeface="PMingLiu"/>
              </a:rPr>
              <a:t>Node.js是款基於</a:t>
            </a:r>
            <a:r>
              <a:rPr lang="zh-TW" sz="1900">
                <a:solidFill>
                  <a:srgbClr val="000000"/>
                </a:solidFill>
                <a:uFill>
                  <a:noFill/>
                </a:uFill>
                <a:latin typeface="PMingLiu"/>
                <a:ea typeface="PMingLiu"/>
                <a:cs typeface="PMingLiu"/>
                <a:sym typeface="PMingLiu"/>
                <a:hlinkClick r:id="rId3">
                  <a:extLst>
                    <a:ext uri="{A12FA001-AC4F-418D-AE19-62706E023703}">
                      <ahyp:hlinkClr val="tx"/>
                    </a:ext>
                  </a:extLst>
                </a:hlinkClick>
              </a:rPr>
              <a:t> Chrome V8 引擎</a:t>
            </a:r>
            <a:r>
              <a:rPr lang="zh-TW" sz="1900">
                <a:solidFill>
                  <a:srgbClr val="000000"/>
                </a:solidFill>
                <a:latin typeface="PMingLiu"/>
                <a:ea typeface="PMingLiu"/>
                <a:cs typeface="PMingLiu"/>
                <a:sym typeface="PMingLiu"/>
              </a:rPr>
              <a:t>的</a:t>
            </a:r>
            <a:r>
              <a:rPr b="1" lang="zh-TW" sz="1900">
                <a:solidFill>
                  <a:srgbClr val="1155CC"/>
                </a:solidFill>
                <a:latin typeface="PMingLiu"/>
                <a:ea typeface="PMingLiu"/>
                <a:cs typeface="PMingLiu"/>
                <a:sym typeface="PMingLiu"/>
              </a:rPr>
              <a:t> JavaScript 執行環境</a:t>
            </a:r>
            <a:endParaRPr b="1" sz="1900">
              <a:solidFill>
                <a:srgbClr val="1155CC"/>
              </a:solidFill>
              <a:latin typeface="PMingLiu"/>
              <a:ea typeface="PMingLiu"/>
              <a:cs typeface="PMingLiu"/>
              <a:sym typeface="PMingLiu"/>
            </a:endParaRPr>
          </a:p>
          <a:p>
            <a:pPr indent="-349250" lvl="0" marL="457200" rtl="0" algn="l">
              <a:spcBef>
                <a:spcPts val="0"/>
              </a:spcBef>
              <a:spcAft>
                <a:spcPts val="0"/>
              </a:spcAft>
              <a:buSzPts val="1900"/>
              <a:buFont typeface="PMingLiu"/>
              <a:buChar char="●"/>
            </a:pPr>
            <a:r>
              <a:rPr lang="zh-TW" sz="1900">
                <a:solidFill>
                  <a:srgbClr val="000000"/>
                </a:solidFill>
                <a:uFill>
                  <a:noFill/>
                </a:uFill>
                <a:latin typeface="PMingLiu"/>
                <a:ea typeface="PMingLiu"/>
                <a:cs typeface="PMingLiu"/>
                <a:sym typeface="PMingLiu"/>
                <a:hlinkClick r:id="rId4">
                  <a:extLst>
                    <a:ext uri="{A12FA001-AC4F-418D-AE19-62706E023703}">
                      <ahyp:hlinkClr val="tx"/>
                    </a:ext>
                  </a:extLst>
                </a:hlinkClick>
              </a:rPr>
              <a:t>NodeJS</a:t>
            </a:r>
            <a:r>
              <a:rPr lang="zh-TW" sz="1900">
                <a:solidFill>
                  <a:srgbClr val="000000"/>
                </a:solidFill>
                <a:latin typeface="PMingLiu"/>
                <a:ea typeface="PMingLiu"/>
                <a:cs typeface="PMingLiu"/>
                <a:sym typeface="PMingLiu"/>
              </a:rPr>
              <a:t> 是一個</a:t>
            </a:r>
            <a:r>
              <a:rPr b="1" lang="zh-TW" sz="1900">
                <a:solidFill>
                  <a:srgbClr val="1155CC"/>
                </a:solidFill>
                <a:latin typeface="PMingLiu"/>
                <a:ea typeface="PMingLiu"/>
                <a:cs typeface="PMingLiu"/>
                <a:sym typeface="PMingLiu"/>
              </a:rPr>
              <a:t>開放原始碼、跨平台</a:t>
            </a:r>
            <a:r>
              <a:rPr lang="zh-TW" sz="1900">
                <a:solidFill>
                  <a:srgbClr val="000000"/>
                </a:solidFill>
                <a:latin typeface="PMingLiu"/>
                <a:ea typeface="PMingLiu"/>
                <a:cs typeface="PMingLiu"/>
                <a:sym typeface="PMingLiu"/>
              </a:rPr>
              <a:t>的</a:t>
            </a:r>
            <a:endParaRPr sz="1900">
              <a:solidFill>
                <a:srgbClr val="000000"/>
              </a:solidFill>
              <a:latin typeface="PMingLiu"/>
              <a:ea typeface="PMingLiu"/>
              <a:cs typeface="PMingLiu"/>
              <a:sym typeface="PMingLiu"/>
            </a:endParaRPr>
          </a:p>
          <a:p>
            <a:pPr indent="-349250" lvl="0" marL="457200" rtl="0" algn="l">
              <a:spcBef>
                <a:spcPts val="0"/>
              </a:spcBef>
              <a:spcAft>
                <a:spcPts val="0"/>
              </a:spcAft>
              <a:buSzPts val="1900"/>
              <a:buFont typeface="PMingLiu"/>
              <a:buChar char="●"/>
            </a:pPr>
            <a:r>
              <a:rPr lang="zh-TW" sz="1900">
                <a:solidFill>
                  <a:srgbClr val="000000"/>
                </a:solidFill>
                <a:latin typeface="PMingLiu"/>
                <a:ea typeface="PMingLiu"/>
                <a:cs typeface="PMingLiu"/>
                <a:sym typeface="PMingLiu"/>
              </a:rPr>
              <a:t>NodeJS 採用 Google 的 V8 引擎來執行代碼。NodeJS 的大部分基本模組都是用 JavaScript 撰寫。 NodeJS 內含有一系列內建模組，使得程式可以作為獨立伺服器執行，從而脫離 Apache HTTP Server、Nginx 或 IIS 執行。</a:t>
            </a:r>
            <a:endParaRPr sz="1900">
              <a:solidFill>
                <a:srgbClr val="000000"/>
              </a:solidFill>
              <a:latin typeface="PMingLiu"/>
              <a:ea typeface="PMingLiu"/>
              <a:cs typeface="PMingLiu"/>
              <a:sym typeface="PMingLiu"/>
            </a:endParaRPr>
          </a:p>
          <a:p>
            <a:pPr indent="-349250" lvl="0" marL="457200" rtl="0" algn="l">
              <a:spcBef>
                <a:spcPts val="0"/>
              </a:spcBef>
              <a:spcAft>
                <a:spcPts val="0"/>
              </a:spcAft>
              <a:buSzPts val="1900"/>
              <a:buChar char="●"/>
            </a:pPr>
            <a:r>
              <a:rPr lang="zh-TW" sz="1900">
                <a:solidFill>
                  <a:srgbClr val="000000"/>
                </a:solidFill>
                <a:latin typeface="PMingLiu"/>
                <a:ea typeface="PMingLiu"/>
                <a:cs typeface="PMingLiu"/>
                <a:sym typeface="PMingLiu"/>
              </a:rPr>
              <a:t>Node.js是</a:t>
            </a:r>
            <a:r>
              <a:rPr b="1" lang="zh-TW" sz="1900">
                <a:solidFill>
                  <a:srgbClr val="1155CC"/>
                </a:solidFill>
                <a:latin typeface="PMingLiu"/>
                <a:ea typeface="PMingLiu"/>
                <a:cs typeface="PMingLiu"/>
                <a:sym typeface="PMingLiu"/>
              </a:rPr>
              <a:t>網站應用程式框架</a:t>
            </a:r>
            <a:endParaRPr b="1" sz="1900">
              <a:solidFill>
                <a:srgbClr val="1155CC"/>
              </a:solidFill>
              <a:latin typeface="PMingLiu"/>
              <a:ea typeface="PMingLiu"/>
              <a:cs typeface="PMingLiu"/>
              <a:sym typeface="PMingLiu"/>
            </a:endParaRPr>
          </a:p>
          <a:p>
            <a:pPr indent="-349250" lvl="0" marL="457200" rtl="0" algn="l">
              <a:spcBef>
                <a:spcPts val="0"/>
              </a:spcBef>
              <a:spcAft>
                <a:spcPts val="0"/>
              </a:spcAft>
              <a:buSzPts val="1900"/>
              <a:buChar char="●"/>
            </a:pPr>
            <a:r>
              <a:rPr lang="zh-TW" sz="1900">
                <a:solidFill>
                  <a:srgbClr val="000000"/>
                </a:solidFill>
                <a:latin typeface="PMingLiu"/>
                <a:ea typeface="PMingLiu"/>
                <a:cs typeface="PMingLiu"/>
                <a:sym typeface="PMingLiu"/>
              </a:rPr>
              <a:t>開發</a:t>
            </a:r>
            <a:r>
              <a:rPr b="1" lang="zh-TW" sz="1900">
                <a:solidFill>
                  <a:srgbClr val="FF0000"/>
                </a:solidFill>
                <a:latin typeface="PMingLiu"/>
                <a:ea typeface="PMingLiu"/>
                <a:cs typeface="PMingLiu"/>
                <a:sym typeface="PMingLiu"/>
              </a:rPr>
              <a:t>目的</a:t>
            </a:r>
            <a:r>
              <a:rPr lang="zh-TW" sz="1900">
                <a:solidFill>
                  <a:srgbClr val="000000"/>
                </a:solidFill>
                <a:latin typeface="PMingLiu"/>
                <a:ea typeface="PMingLiu"/>
                <a:cs typeface="PMingLiu"/>
                <a:sym typeface="PMingLiu"/>
              </a:rPr>
              <a:t>是</a:t>
            </a:r>
            <a:r>
              <a:rPr lang="zh-TW" sz="1900">
                <a:solidFill>
                  <a:srgbClr val="FF0000"/>
                </a:solidFill>
                <a:latin typeface="PMingLiu"/>
                <a:ea typeface="PMingLiu"/>
                <a:cs typeface="PMingLiu"/>
                <a:sym typeface="PMingLiu"/>
              </a:rPr>
              <a:t>解決Apache連線數量過高</a:t>
            </a:r>
            <a:endParaRPr sz="1900">
              <a:solidFill>
                <a:srgbClr val="FF0000"/>
              </a:solidFill>
              <a:latin typeface="PMingLiu"/>
              <a:ea typeface="PMingLiu"/>
              <a:cs typeface="PMingLiu"/>
              <a:sym typeface="PMingLiu"/>
            </a:endParaRPr>
          </a:p>
        </p:txBody>
      </p:sp>
      <p:sp>
        <p:nvSpPr>
          <p:cNvPr id="324" name="Google Shape;324;p18"/>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Node.js Introduction</a:t>
            </a:r>
            <a:endParaRPr>
              <a:latin typeface="PMingLiu"/>
              <a:ea typeface="PMingLiu"/>
              <a:cs typeface="PMingLiu"/>
              <a:sym typeface="PMingLiu"/>
            </a:endParaRPr>
          </a:p>
        </p:txBody>
      </p:sp>
      <p:pic>
        <p:nvPicPr>
          <p:cNvPr id="325" name="Google Shape;325;p18"/>
          <p:cNvPicPr preferRelativeResize="0"/>
          <p:nvPr/>
        </p:nvPicPr>
        <p:blipFill>
          <a:blip r:embed="rId5">
            <a:alphaModFix/>
          </a:blip>
          <a:stretch>
            <a:fillRect/>
          </a:stretch>
        </p:blipFill>
        <p:spPr>
          <a:xfrm>
            <a:off x="8249200" y="4813150"/>
            <a:ext cx="826676" cy="27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2"/>
          <p:cNvSpPr txBox="1"/>
          <p:nvPr>
            <p:ph type="title"/>
          </p:nvPr>
        </p:nvSpPr>
        <p:spPr>
          <a:xfrm>
            <a:off x="1258950" y="220725"/>
            <a:ext cx="70305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Example1 - </a:t>
            </a:r>
            <a:r>
              <a:rPr lang="zh-TW"/>
              <a:t>ToDo List </a:t>
            </a:r>
            <a:endParaRPr/>
          </a:p>
        </p:txBody>
      </p:sp>
      <p:sp>
        <p:nvSpPr>
          <p:cNvPr id="704" name="Google Shape;704;p72"/>
          <p:cNvSpPr txBox="1"/>
          <p:nvPr>
            <p:ph idx="1" type="body"/>
          </p:nvPr>
        </p:nvSpPr>
        <p:spPr>
          <a:xfrm>
            <a:off x="1205250" y="899750"/>
            <a:ext cx="7456500" cy="22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Download sample code</a:t>
            </a:r>
            <a:endParaRPr/>
          </a:p>
          <a:p>
            <a:pPr indent="0" lvl="0" marL="0" rtl="0" algn="l">
              <a:spcBef>
                <a:spcPts val="1600"/>
              </a:spcBef>
              <a:spcAft>
                <a:spcPts val="0"/>
              </a:spcAft>
              <a:buNone/>
            </a:pPr>
            <a:r>
              <a:rPr lang="zh-TW"/>
              <a:t>$git clone  </a:t>
            </a:r>
            <a:r>
              <a:rPr lang="zh-TW" u="sng">
                <a:solidFill>
                  <a:schemeClr val="hlink"/>
                </a:solidFill>
                <a:hlinkClick r:id="rId3"/>
              </a:rPr>
              <a:t>https://github.com/microzz/todo-list-vuejs.git</a:t>
            </a:r>
            <a:endParaRPr/>
          </a:p>
          <a:p>
            <a:pPr indent="0" lvl="0" marL="0" rtl="0" algn="l">
              <a:spcBef>
                <a:spcPts val="1600"/>
              </a:spcBef>
              <a:spcAft>
                <a:spcPts val="0"/>
              </a:spcAft>
              <a:buNone/>
            </a:pPr>
            <a:r>
              <a:rPr lang="zh-TW"/>
              <a:t>$</a:t>
            </a:r>
            <a:r>
              <a:rPr lang="zh-TW">
                <a:solidFill>
                  <a:srgbClr val="0000FF"/>
                </a:solidFill>
              </a:rPr>
              <a:t>cd todo-list-vuejs</a:t>
            </a:r>
            <a:endParaRPr>
              <a:solidFill>
                <a:srgbClr val="0000FF"/>
              </a:solidFill>
            </a:endParaRPr>
          </a:p>
          <a:p>
            <a:pPr indent="0" lvl="0" marL="0" rtl="0" algn="l">
              <a:spcBef>
                <a:spcPts val="1600"/>
              </a:spcBef>
              <a:spcAft>
                <a:spcPts val="0"/>
              </a:spcAft>
              <a:buNone/>
            </a:pPr>
            <a:r>
              <a:rPr lang="zh-TW"/>
              <a:t>$</a:t>
            </a:r>
            <a:r>
              <a:rPr lang="zh-TW">
                <a:solidFill>
                  <a:srgbClr val="0000FF"/>
                </a:solidFill>
              </a:rPr>
              <a:t>npm install</a:t>
            </a:r>
            <a:endParaRPr>
              <a:solidFill>
                <a:srgbClr val="0000FF"/>
              </a:solidFill>
            </a:endParaRPr>
          </a:p>
          <a:p>
            <a:pPr indent="0" lvl="0" marL="0" rtl="0" algn="l">
              <a:spcBef>
                <a:spcPts val="1600"/>
              </a:spcBef>
              <a:spcAft>
                <a:spcPts val="0"/>
              </a:spcAft>
              <a:buNone/>
            </a:pPr>
            <a:r>
              <a:rPr lang="zh-TW"/>
              <a:t>$</a:t>
            </a:r>
            <a:r>
              <a:rPr lang="zh-TW">
                <a:solidFill>
                  <a:srgbClr val="0000FF"/>
                </a:solidFill>
              </a:rPr>
              <a:t>npm run dev</a:t>
            </a:r>
            <a:endParaRPr>
              <a:solidFill>
                <a:srgbClr val="0000FF"/>
              </a:solidFill>
            </a:endParaRPr>
          </a:p>
          <a:p>
            <a:pPr indent="0" lvl="0" marL="0" rtl="0" algn="l">
              <a:spcBef>
                <a:spcPts val="1600"/>
              </a:spcBef>
              <a:spcAft>
                <a:spcPts val="1600"/>
              </a:spcAft>
              <a:buNone/>
            </a:pPr>
            <a:r>
              <a:rPr lang="zh-TW"/>
              <a:t>  </a:t>
            </a:r>
            <a:endParaRPr/>
          </a:p>
        </p:txBody>
      </p:sp>
      <p:pic>
        <p:nvPicPr>
          <p:cNvPr id="705" name="Google Shape;705;p72"/>
          <p:cNvPicPr preferRelativeResize="0"/>
          <p:nvPr/>
        </p:nvPicPr>
        <p:blipFill>
          <a:blip r:embed="rId4">
            <a:alphaModFix/>
          </a:blip>
          <a:stretch>
            <a:fillRect/>
          </a:stretch>
        </p:blipFill>
        <p:spPr>
          <a:xfrm>
            <a:off x="3940050" y="2890650"/>
            <a:ext cx="4721699" cy="1670950"/>
          </a:xfrm>
          <a:prstGeom prst="rect">
            <a:avLst/>
          </a:prstGeom>
          <a:noFill/>
          <a:ln cap="flat" cmpd="sng" w="19050">
            <a:solidFill>
              <a:schemeClr val="dk2"/>
            </a:solidFill>
            <a:prstDash val="solid"/>
            <a:round/>
            <a:headEnd len="sm" w="sm" type="none"/>
            <a:tailEnd len="sm" w="sm" type="none"/>
          </a:ln>
        </p:spPr>
      </p:pic>
      <p:sp>
        <p:nvSpPr>
          <p:cNvPr id="706" name="Google Shape;706;p72"/>
          <p:cNvSpPr txBox="1"/>
          <p:nvPr/>
        </p:nvSpPr>
        <p:spPr>
          <a:xfrm>
            <a:off x="4044325" y="2383825"/>
            <a:ext cx="4155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Nunito"/>
                <a:ea typeface="Nunito"/>
                <a:cs typeface="Nunito"/>
                <a:sym typeface="Nunito"/>
              </a:rPr>
              <a:t>可以新增Todo事項, 以及刪除，範例如下:</a:t>
            </a:r>
            <a:endParaRPr>
              <a:latin typeface="Nunito"/>
              <a:ea typeface="Nunito"/>
              <a:cs typeface="Nunito"/>
              <a:sym typeface="Nunito"/>
            </a:endParaRPr>
          </a:p>
        </p:txBody>
      </p:sp>
      <p:pic>
        <p:nvPicPr>
          <p:cNvPr id="707" name="Google Shape;707;p72"/>
          <p:cNvPicPr preferRelativeResize="0"/>
          <p:nvPr/>
        </p:nvPicPr>
        <p:blipFill>
          <a:blip r:embed="rId5">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Homework</a:t>
            </a:r>
            <a:r>
              <a:rPr lang="zh-TW"/>
              <a:t> - ToDo List </a:t>
            </a:r>
            <a:endParaRPr/>
          </a:p>
        </p:txBody>
      </p:sp>
      <p:sp>
        <p:nvSpPr>
          <p:cNvPr id="713" name="Google Shape;713;p73"/>
          <p:cNvSpPr txBox="1"/>
          <p:nvPr>
            <p:ph idx="1" type="body"/>
          </p:nvPr>
        </p:nvSpPr>
        <p:spPr>
          <a:xfrm>
            <a:off x="611775" y="1487125"/>
            <a:ext cx="8376900" cy="304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zh-TW" sz="1800"/>
              <a:t>修改Example1中的細項</a:t>
            </a:r>
            <a:endParaRPr sz="1800"/>
          </a:p>
          <a:p>
            <a:pPr indent="-342900" lvl="1" marL="914400" rtl="0" algn="l">
              <a:spcBef>
                <a:spcPts val="1600"/>
              </a:spcBef>
              <a:spcAft>
                <a:spcPts val="0"/>
              </a:spcAft>
              <a:buSzPts val="1800"/>
              <a:buAutoNum type="alphaLcPeriod"/>
            </a:pPr>
            <a:r>
              <a:rPr lang="zh-TW" sz="1800"/>
              <a:t>修改"ToDo List”字串修改成"Hello Vue"</a:t>
            </a:r>
            <a:endParaRPr sz="1800"/>
          </a:p>
          <a:p>
            <a:pPr indent="-342900" lvl="1" marL="914400" rtl="0" algn="l">
              <a:spcBef>
                <a:spcPts val="0"/>
              </a:spcBef>
              <a:spcAft>
                <a:spcPts val="0"/>
              </a:spcAft>
              <a:buSzPts val="1800"/>
              <a:buAutoNum type="alphaLcPeriod"/>
            </a:pPr>
            <a:r>
              <a:rPr lang="zh-TW" sz="1800"/>
              <a:t>修改"Delete All"字串</a:t>
            </a:r>
            <a:endParaRPr sz="1800"/>
          </a:p>
          <a:p>
            <a:pPr indent="-342900" lvl="1" marL="914400" rtl="0" algn="l">
              <a:spcBef>
                <a:spcPts val="0"/>
              </a:spcBef>
              <a:spcAft>
                <a:spcPts val="0"/>
              </a:spcAft>
              <a:buSzPts val="1800"/>
              <a:buAutoNum type="alphaLcPeriod"/>
            </a:pPr>
            <a:r>
              <a:rPr lang="zh-TW" sz="1800"/>
              <a:t>修改port number</a:t>
            </a:r>
            <a:endParaRPr sz="1800"/>
          </a:p>
          <a:p>
            <a:pPr indent="-342900" lvl="1" marL="914400" rtl="0" algn="l">
              <a:spcBef>
                <a:spcPts val="0"/>
              </a:spcBef>
              <a:spcAft>
                <a:spcPts val="0"/>
              </a:spcAft>
              <a:buSzPts val="1800"/>
              <a:buAutoNum type="alphaLcPeriod"/>
            </a:pPr>
            <a:r>
              <a:rPr lang="zh-TW" sz="1800"/>
              <a:t>修改按鈕顏色</a:t>
            </a:r>
            <a:endParaRPr sz="1800"/>
          </a:p>
          <a:p>
            <a:pPr indent="-342900" lvl="1" marL="914400" rtl="0" algn="l">
              <a:spcBef>
                <a:spcPts val="0"/>
              </a:spcBef>
              <a:spcAft>
                <a:spcPts val="0"/>
              </a:spcAft>
              <a:buSzPts val="1800"/>
              <a:buAutoNum type="alphaLcPeriod"/>
            </a:pPr>
            <a:r>
              <a:rPr lang="zh-TW" sz="1800"/>
              <a:t>增加下拉選單</a:t>
            </a:r>
            <a:endParaRPr sz="1800"/>
          </a:p>
          <a:p>
            <a:pPr indent="-342900" lvl="1" marL="914400" rtl="0" algn="l">
              <a:spcBef>
                <a:spcPts val="0"/>
              </a:spcBef>
              <a:spcAft>
                <a:spcPts val="0"/>
              </a:spcAft>
              <a:buSzPts val="1800"/>
              <a:buAutoNum type="alphaLcPeriod"/>
            </a:pPr>
            <a:r>
              <a:rPr lang="zh-TW" sz="1800"/>
              <a:t>修改文字框 顏色</a:t>
            </a:r>
            <a:endParaRPr sz="1800"/>
          </a:p>
          <a:p>
            <a:pPr indent="-342900" lvl="1" marL="914400" rtl="0" algn="l">
              <a:spcBef>
                <a:spcPts val="0"/>
              </a:spcBef>
              <a:spcAft>
                <a:spcPts val="0"/>
              </a:spcAft>
              <a:buSzPts val="1800"/>
              <a:buAutoNum type="alphaLcPeriod"/>
            </a:pPr>
            <a:r>
              <a:rPr lang="zh-TW" sz="1800"/>
              <a:t>新增文字框作搜尋,文字框打字時,下拉選單會過濾</a:t>
            </a:r>
            <a:endParaRPr sz="1800"/>
          </a:p>
        </p:txBody>
      </p:sp>
      <p:pic>
        <p:nvPicPr>
          <p:cNvPr id="714" name="Google Shape;714;p7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Homework - </a:t>
            </a:r>
            <a:r>
              <a:rPr lang="zh-TW"/>
              <a:t>成果</a:t>
            </a:r>
            <a:endParaRPr/>
          </a:p>
        </p:txBody>
      </p:sp>
      <p:pic>
        <p:nvPicPr>
          <p:cNvPr id="720" name="Google Shape;720;p74"/>
          <p:cNvPicPr preferRelativeResize="0"/>
          <p:nvPr/>
        </p:nvPicPr>
        <p:blipFill>
          <a:blip r:embed="rId3">
            <a:alphaModFix/>
          </a:blip>
          <a:stretch>
            <a:fillRect/>
          </a:stretch>
        </p:blipFill>
        <p:spPr>
          <a:xfrm>
            <a:off x="8219988" y="4803377"/>
            <a:ext cx="855887" cy="286175"/>
          </a:xfrm>
          <a:prstGeom prst="rect">
            <a:avLst/>
          </a:prstGeom>
          <a:noFill/>
          <a:ln>
            <a:noFill/>
          </a:ln>
        </p:spPr>
      </p:pic>
      <p:pic>
        <p:nvPicPr>
          <p:cNvPr id="721" name="Google Shape;721;p74"/>
          <p:cNvPicPr preferRelativeResize="0"/>
          <p:nvPr/>
        </p:nvPicPr>
        <p:blipFill>
          <a:blip r:embed="rId4">
            <a:alphaModFix/>
          </a:blip>
          <a:stretch>
            <a:fillRect/>
          </a:stretch>
        </p:blipFill>
        <p:spPr>
          <a:xfrm>
            <a:off x="865900" y="1354050"/>
            <a:ext cx="7906291" cy="3240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7" name="Google Shape;727;p75"/>
          <p:cNvPicPr preferRelativeResize="0"/>
          <p:nvPr/>
        </p:nvPicPr>
        <p:blipFill>
          <a:blip r:embed="rId3">
            <a:alphaModFix/>
          </a:blip>
          <a:stretch>
            <a:fillRect/>
          </a:stretch>
        </p:blipFill>
        <p:spPr>
          <a:xfrm>
            <a:off x="0" y="65850"/>
            <a:ext cx="9144000" cy="4960575"/>
          </a:xfrm>
          <a:prstGeom prst="rect">
            <a:avLst/>
          </a:prstGeom>
          <a:noFill/>
          <a:ln>
            <a:noFill/>
          </a:ln>
        </p:spPr>
      </p:pic>
      <p:pic>
        <p:nvPicPr>
          <p:cNvPr id="728" name="Google Shape;728;p75"/>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2200">
                <a:latin typeface="Nunito"/>
                <a:ea typeface="Nunito"/>
                <a:cs typeface="Nunito"/>
                <a:sym typeface="Nunito"/>
              </a:rPr>
              <a:t>MVC是啥？</a:t>
            </a:r>
            <a:endParaRPr sz="3700">
              <a:latin typeface="Arial"/>
              <a:ea typeface="Arial"/>
              <a:cs typeface="Arial"/>
              <a:sym typeface="Arial"/>
            </a:endParaRPr>
          </a:p>
        </p:txBody>
      </p:sp>
      <p:sp>
        <p:nvSpPr>
          <p:cNvPr id="734" name="Google Shape;734;p76"/>
          <p:cNvSpPr txBox="1"/>
          <p:nvPr>
            <p:ph idx="1" type="body"/>
          </p:nvPr>
        </p:nvSpPr>
        <p:spPr>
          <a:xfrm>
            <a:off x="1408475" y="11452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solidFill>
                  <a:srgbClr val="000000"/>
                </a:solidFill>
              </a:rPr>
              <a:t>視圖和模型的分離</a:t>
            </a:r>
            <a:r>
              <a:rPr lang="zh-TW" sz="2300">
                <a:solidFill>
                  <a:srgbClr val="0000FF"/>
                </a:solidFill>
              </a:rPr>
              <a:t>，避免了視圖和模型糅合在一起</a:t>
            </a:r>
            <a:r>
              <a:rPr lang="zh-TW" sz="2300"/>
              <a:t>，當視圖改變的時候只要業務邏輯沒變不需要改變模型；因為MVC中的控制器並</a:t>
            </a:r>
            <a:r>
              <a:rPr lang="zh-TW" sz="2300">
                <a:solidFill>
                  <a:srgbClr val="FF0000"/>
                </a:solidFill>
              </a:rPr>
              <a:t>不能直接更新視圖</a:t>
            </a:r>
            <a:r>
              <a:rPr lang="zh-TW" sz="2300"/>
              <a:t>，所以MVC</a:t>
            </a:r>
            <a:r>
              <a:rPr lang="zh-TW" sz="2300">
                <a:solidFill>
                  <a:srgbClr val="FF0000"/>
                </a:solidFill>
              </a:rPr>
              <a:t>並不能實現視圖和模型的完全分離，</a:t>
            </a:r>
            <a:r>
              <a:rPr lang="zh-TW" sz="2300"/>
              <a:t>視圖依然</a:t>
            </a:r>
            <a:r>
              <a:rPr lang="zh-TW" sz="2300">
                <a:solidFill>
                  <a:srgbClr val="FF0000"/>
                </a:solidFill>
              </a:rPr>
              <a:t>依賴模型的數據</a:t>
            </a:r>
            <a:r>
              <a:rPr lang="zh-TW" sz="2300"/>
              <a:t>（數據結構）</a:t>
            </a:r>
            <a:r>
              <a:rPr lang="zh-TW" sz="2300">
                <a:solidFill>
                  <a:srgbClr val="FF0000"/>
                </a:solidFill>
              </a:rPr>
              <a:t>來顯示</a:t>
            </a:r>
            <a:r>
              <a:rPr lang="zh-TW" sz="2300"/>
              <a:t>，也就是說視圖依賴模型。</a:t>
            </a:r>
            <a:endParaRPr sz="2300"/>
          </a:p>
          <a:p>
            <a:pPr indent="0" lvl="0" marL="0" rtl="0" algn="l">
              <a:spcBef>
                <a:spcPts val="1200"/>
              </a:spcBef>
              <a:spcAft>
                <a:spcPts val="0"/>
              </a:spcAft>
              <a:buNone/>
            </a:pPr>
            <a:r>
              <a:t/>
            </a:r>
            <a:endParaRPr sz="1900"/>
          </a:p>
          <a:p>
            <a:pPr indent="0" lvl="0" marL="0" rtl="0" algn="l">
              <a:spcBef>
                <a:spcPts val="1200"/>
              </a:spcBef>
              <a:spcAft>
                <a:spcPts val="1600"/>
              </a:spcAft>
              <a:buNone/>
            </a:pPr>
            <a:r>
              <a:t/>
            </a:r>
            <a:endParaRPr/>
          </a:p>
        </p:txBody>
      </p:sp>
      <p:pic>
        <p:nvPicPr>
          <p:cNvPr id="735" name="Google Shape;735;p7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7"/>
          <p:cNvSpPr txBox="1"/>
          <p:nvPr>
            <p:ph type="title"/>
          </p:nvPr>
        </p:nvSpPr>
        <p:spPr>
          <a:xfrm>
            <a:off x="1303800" y="1609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3000">
                <a:latin typeface="Nunito"/>
                <a:ea typeface="Nunito"/>
                <a:cs typeface="Nunito"/>
                <a:sym typeface="Nunito"/>
              </a:rPr>
              <a:t>MVP是啥？</a:t>
            </a:r>
            <a:endParaRPr sz="4500"/>
          </a:p>
        </p:txBody>
      </p:sp>
      <p:sp>
        <p:nvSpPr>
          <p:cNvPr id="741" name="Google Shape;741;p77"/>
          <p:cNvSpPr txBox="1"/>
          <p:nvPr>
            <p:ph idx="1" type="body"/>
          </p:nvPr>
        </p:nvSpPr>
        <p:spPr>
          <a:xfrm>
            <a:off x="1303800" y="11602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t>用展示器代替了控制器，而展示器是可以直接更新，所以MVP中展示器</a:t>
            </a:r>
            <a:r>
              <a:rPr lang="zh-TW" sz="2300">
                <a:solidFill>
                  <a:srgbClr val="0000FF"/>
                </a:solidFill>
              </a:rPr>
              <a:t>可</a:t>
            </a:r>
            <a:r>
              <a:rPr lang="zh-TW" sz="2300"/>
              <a:t>以</a:t>
            </a:r>
            <a:r>
              <a:rPr lang="zh-TW" sz="2300">
                <a:solidFill>
                  <a:srgbClr val="0000FF"/>
                </a:solidFill>
              </a:rPr>
              <a:t>處理視圖的請求並遞送到模型</a:t>
            </a:r>
            <a:r>
              <a:rPr lang="zh-TW" sz="2300"/>
              <a:t>又可以</a:t>
            </a:r>
            <a:r>
              <a:rPr lang="zh-TW" sz="2300">
                <a:solidFill>
                  <a:srgbClr val="0000FF"/>
                </a:solidFill>
              </a:rPr>
              <a:t>根據模型的變化更新視圖</a:t>
            </a:r>
            <a:r>
              <a:rPr lang="zh-TW" sz="2300"/>
              <a:t>，</a:t>
            </a:r>
            <a:r>
              <a:rPr lang="zh-TW" sz="2300">
                <a:solidFill>
                  <a:srgbClr val="0000FF"/>
                </a:solidFill>
              </a:rPr>
              <a:t>實現了視圖和模型的完全分離</a:t>
            </a:r>
            <a:endParaRPr sz="2300">
              <a:solidFill>
                <a:srgbClr val="0000FF"/>
              </a:solidFill>
            </a:endParaRPr>
          </a:p>
          <a:p>
            <a:pPr indent="0" lvl="0" marL="0" rtl="0" algn="l">
              <a:spcBef>
                <a:spcPts val="1200"/>
              </a:spcBef>
              <a:spcAft>
                <a:spcPts val="0"/>
              </a:spcAft>
              <a:buNone/>
            </a:pPr>
            <a:r>
              <a:t/>
            </a:r>
            <a:endParaRPr sz="2100"/>
          </a:p>
          <a:p>
            <a:pPr indent="0" lvl="0" marL="0" rtl="0" algn="l">
              <a:spcBef>
                <a:spcPts val="1200"/>
              </a:spcBef>
              <a:spcAft>
                <a:spcPts val="1600"/>
              </a:spcAft>
              <a:buNone/>
            </a:pPr>
            <a:r>
              <a:t/>
            </a:r>
            <a:endParaRPr/>
          </a:p>
        </p:txBody>
      </p:sp>
      <p:pic>
        <p:nvPicPr>
          <p:cNvPr id="742" name="Google Shape;742;p7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8"/>
          <p:cNvSpPr txBox="1"/>
          <p:nvPr>
            <p:ph type="title"/>
          </p:nvPr>
        </p:nvSpPr>
        <p:spPr>
          <a:xfrm>
            <a:off x="1236525" y="1799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2900">
                <a:latin typeface="Nunito"/>
                <a:ea typeface="Nunito"/>
                <a:cs typeface="Nunito"/>
                <a:sym typeface="Nunito"/>
              </a:rPr>
              <a:t>MVVM是啥？</a:t>
            </a:r>
            <a:endParaRPr sz="4400"/>
          </a:p>
        </p:txBody>
      </p:sp>
      <p:sp>
        <p:nvSpPr>
          <p:cNvPr id="748" name="Google Shape;748;p78"/>
          <p:cNvSpPr txBox="1"/>
          <p:nvPr>
            <p:ph idx="1" type="body"/>
          </p:nvPr>
        </p:nvSpPr>
        <p:spPr>
          <a:xfrm>
            <a:off x="1363600" y="11303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t>用視圖模型</a:t>
            </a:r>
            <a:r>
              <a:rPr lang="zh-TW" sz="2400">
                <a:solidFill>
                  <a:srgbClr val="FF0000"/>
                </a:solidFill>
              </a:rPr>
              <a:t>代替了MVP中的展示器</a:t>
            </a:r>
            <a:endParaRPr sz="2400">
              <a:solidFill>
                <a:srgbClr val="FF0000"/>
              </a:solidFill>
            </a:endParaRPr>
          </a:p>
          <a:p>
            <a:pPr indent="0" lvl="0" marL="0" rtl="0" algn="l">
              <a:spcBef>
                <a:spcPts val="1200"/>
              </a:spcBef>
              <a:spcAft>
                <a:spcPts val="1200"/>
              </a:spcAft>
              <a:buNone/>
            </a:pPr>
            <a:r>
              <a:t/>
            </a:r>
            <a:endParaRPr sz="2100"/>
          </a:p>
        </p:txBody>
      </p:sp>
      <p:pic>
        <p:nvPicPr>
          <p:cNvPr id="749" name="Google Shape;749;p7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79"/>
          <p:cNvPicPr preferRelativeResize="0"/>
          <p:nvPr/>
        </p:nvPicPr>
        <p:blipFill>
          <a:blip r:embed="rId3">
            <a:alphaModFix/>
          </a:blip>
          <a:stretch>
            <a:fillRect/>
          </a:stretch>
        </p:blipFill>
        <p:spPr>
          <a:xfrm>
            <a:off x="80475" y="51225"/>
            <a:ext cx="9013926" cy="5026425"/>
          </a:xfrm>
          <a:prstGeom prst="rect">
            <a:avLst/>
          </a:prstGeom>
          <a:noFill/>
          <a:ln>
            <a:noFill/>
          </a:ln>
        </p:spPr>
      </p:pic>
      <p:pic>
        <p:nvPicPr>
          <p:cNvPr id="755" name="Google Shape;755;p79"/>
          <p:cNvPicPr preferRelativeResize="0"/>
          <p:nvPr/>
        </p:nvPicPr>
        <p:blipFill>
          <a:blip r:embed="rId4">
            <a:alphaModFix/>
          </a:blip>
          <a:stretch>
            <a:fillRect/>
          </a:stretch>
        </p:blipFill>
        <p:spPr>
          <a:xfrm>
            <a:off x="80463" y="4791477"/>
            <a:ext cx="855887" cy="286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0"/>
          <p:cNvSpPr txBox="1"/>
          <p:nvPr>
            <p:ph type="title"/>
          </p:nvPr>
        </p:nvSpPr>
        <p:spPr>
          <a:xfrm>
            <a:off x="0" y="207210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800"/>
              <a:t>DataBase Tools</a:t>
            </a:r>
            <a:endParaRPr sz="4800"/>
          </a:p>
        </p:txBody>
      </p:sp>
      <p:pic>
        <p:nvPicPr>
          <p:cNvPr id="761" name="Google Shape;761;p80"/>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1"/>
          <p:cNvSpPr txBox="1"/>
          <p:nvPr>
            <p:ph type="title"/>
          </p:nvPr>
        </p:nvSpPr>
        <p:spPr>
          <a:xfrm>
            <a:off x="1303800" y="1303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300"/>
              </a:spcAft>
              <a:buNone/>
            </a:pPr>
            <a:r>
              <a:rPr lang="zh-TW">
                <a:solidFill>
                  <a:srgbClr val="000000"/>
                </a:solidFill>
                <a:latin typeface="Arial"/>
                <a:ea typeface="Arial"/>
                <a:cs typeface="Arial"/>
                <a:sym typeface="Arial"/>
              </a:rPr>
              <a:t>關聯式資料庫:</a:t>
            </a:r>
            <a:endParaRPr sz="4500"/>
          </a:p>
        </p:txBody>
      </p:sp>
      <p:sp>
        <p:nvSpPr>
          <p:cNvPr id="767" name="Google Shape;767;p81"/>
          <p:cNvSpPr txBox="1"/>
          <p:nvPr>
            <p:ph idx="1" type="body"/>
          </p:nvPr>
        </p:nvSpPr>
        <p:spPr>
          <a:xfrm>
            <a:off x="1303800" y="970650"/>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b="1" lang="zh-TW" sz="2100">
                <a:solidFill>
                  <a:srgbClr val="000000"/>
                </a:solidFill>
                <a:latin typeface="Arial"/>
                <a:ea typeface="Arial"/>
                <a:cs typeface="Arial"/>
                <a:sym typeface="Arial"/>
              </a:rPr>
              <a:t>關聯式資料庫是</a:t>
            </a:r>
            <a:r>
              <a:rPr b="1" lang="zh-TW" sz="2100">
                <a:solidFill>
                  <a:srgbClr val="0000FF"/>
                </a:solidFill>
                <a:latin typeface="Arial"/>
                <a:ea typeface="Arial"/>
                <a:cs typeface="Arial"/>
                <a:sym typeface="Arial"/>
              </a:rPr>
              <a:t>一組資料項目</a:t>
            </a:r>
            <a:r>
              <a:rPr b="1" lang="zh-TW" sz="2100">
                <a:solidFill>
                  <a:srgbClr val="000000"/>
                </a:solidFill>
                <a:latin typeface="Arial"/>
                <a:ea typeface="Arial"/>
                <a:cs typeface="Arial"/>
                <a:sym typeface="Arial"/>
              </a:rPr>
              <a:t>，</a:t>
            </a:r>
            <a:r>
              <a:rPr b="1" lang="zh-TW" sz="2100">
                <a:solidFill>
                  <a:srgbClr val="0000FF"/>
                </a:solidFill>
                <a:latin typeface="Arial"/>
                <a:ea typeface="Arial"/>
                <a:cs typeface="Arial"/>
                <a:sym typeface="Arial"/>
              </a:rPr>
              <a:t>項目之間具有預先定義的關係</a:t>
            </a:r>
            <a:r>
              <a:rPr b="1" lang="zh-TW" sz="2100">
                <a:solidFill>
                  <a:srgbClr val="000000"/>
                </a:solidFill>
                <a:latin typeface="Arial"/>
                <a:ea typeface="Arial"/>
                <a:cs typeface="Arial"/>
                <a:sym typeface="Arial"/>
              </a:rPr>
              <a:t>。這些項目會整理成</a:t>
            </a:r>
            <a:r>
              <a:rPr b="1" lang="zh-TW" sz="2100">
                <a:solidFill>
                  <a:srgbClr val="FF0000"/>
                </a:solidFill>
                <a:latin typeface="Arial"/>
                <a:ea typeface="Arial"/>
                <a:cs typeface="Arial"/>
                <a:sym typeface="Arial"/>
              </a:rPr>
              <a:t>由直欄和橫列構成的一組表格。表格會儲存資料庫中所要表示的物件的相關資訊。表格的每一直欄儲存特定類型的資料，而每個欄位儲存某個屬性的實際數值。表格中的橫列代表一個物件或實體的一組相關數值。表格的每一橫列可以用稱為主索引鍵的唯一識別符加以標記，而多個表格之間的橫列可使用外部索引鍵建立關聯</a:t>
            </a:r>
            <a:r>
              <a:rPr b="1" lang="zh-TW" sz="2100">
                <a:solidFill>
                  <a:srgbClr val="000000"/>
                </a:solidFill>
                <a:latin typeface="Arial"/>
                <a:ea typeface="Arial"/>
                <a:cs typeface="Arial"/>
                <a:sym typeface="Arial"/>
              </a:rPr>
              <a:t>。您不需要重新整理資料庫表格，即可用許多不同方法存取這些資料。</a:t>
            </a:r>
            <a:endParaRPr sz="2100">
              <a:solidFill>
                <a:srgbClr val="00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768" name="Google Shape;768;p8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ph idx="1" type="body"/>
          </p:nvPr>
        </p:nvSpPr>
        <p:spPr>
          <a:xfrm>
            <a:off x="1223325" y="9057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latin typeface="PMingLiu"/>
                <a:ea typeface="PMingLiu"/>
                <a:cs typeface="PMingLiu"/>
                <a:sym typeface="PMingLiu"/>
              </a:rPr>
              <a:t>NPM 是前端技術快速發展中蠻重要的一個工具，它的</a:t>
            </a:r>
            <a:r>
              <a:rPr lang="zh-TW" sz="2300">
                <a:solidFill>
                  <a:srgbClr val="FF0000"/>
                </a:solidFill>
                <a:latin typeface="PMingLiu"/>
                <a:ea typeface="PMingLiu"/>
                <a:cs typeface="PMingLiu"/>
                <a:sym typeface="PMingLiu"/>
              </a:rPr>
              <a:t>全名是 Node Package Manager</a:t>
            </a:r>
            <a:r>
              <a:rPr lang="zh-TW" sz="2300">
                <a:latin typeface="PMingLiu"/>
                <a:ea typeface="PMingLiu"/>
                <a:cs typeface="PMingLiu"/>
                <a:sym typeface="PMingLiu"/>
              </a:rPr>
              <a:t>，是 NodeJS 預設的套件管理工具，其</a:t>
            </a:r>
            <a:r>
              <a:rPr lang="zh-TW" sz="2300">
                <a:solidFill>
                  <a:srgbClr val="0000FF"/>
                </a:solidFill>
                <a:latin typeface="PMingLiu"/>
                <a:ea typeface="PMingLiu"/>
                <a:cs typeface="PMingLiu"/>
                <a:sym typeface="PMingLiu"/>
              </a:rPr>
              <a:t>採用 CommonJS 的模組化規範</a:t>
            </a:r>
            <a:r>
              <a:rPr lang="zh-TW" sz="2300">
                <a:latin typeface="PMingLiu"/>
                <a:ea typeface="PMingLiu"/>
                <a:cs typeface="PMingLiu"/>
                <a:sym typeface="PMingLiu"/>
              </a:rPr>
              <a:t>，每一個文件都是一個模組，作用域僅限於該文件，透過 module.exports 和 require('模組名稱') 當做模組使用方式，且為模組使用上為同步執行。</a:t>
            </a:r>
            <a:endParaRPr sz="2300">
              <a:latin typeface="PMingLiu"/>
              <a:ea typeface="PMingLiu"/>
              <a:cs typeface="PMingLiu"/>
              <a:sym typeface="PMingLiu"/>
            </a:endParaRPr>
          </a:p>
          <a:p>
            <a:pPr indent="0" lvl="0" marL="0" rtl="0" algn="l">
              <a:spcBef>
                <a:spcPts val="1600"/>
              </a:spcBef>
              <a:spcAft>
                <a:spcPts val="0"/>
              </a:spcAft>
              <a:buNone/>
            </a:pPr>
            <a:r>
              <a:t/>
            </a:r>
            <a:endParaRPr>
              <a:latin typeface="PMingLiu"/>
              <a:ea typeface="PMingLiu"/>
              <a:cs typeface="PMingLiu"/>
              <a:sym typeface="PMingLiu"/>
            </a:endParaRPr>
          </a:p>
          <a:p>
            <a:pPr indent="0" lvl="0" marL="0" rtl="0" algn="l">
              <a:spcBef>
                <a:spcPts val="1500"/>
              </a:spcBef>
              <a:spcAft>
                <a:spcPts val="1600"/>
              </a:spcAft>
              <a:buNone/>
            </a:pPr>
            <a:r>
              <a:t/>
            </a:r>
            <a:endParaRPr>
              <a:latin typeface="PMingLiu"/>
              <a:ea typeface="PMingLiu"/>
              <a:cs typeface="PMingLiu"/>
              <a:sym typeface="PMingLiu"/>
            </a:endParaRPr>
          </a:p>
        </p:txBody>
      </p:sp>
      <p:sp>
        <p:nvSpPr>
          <p:cNvPr id="331" name="Google Shape;331;p19"/>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NPM</a:t>
            </a:r>
            <a:r>
              <a:rPr lang="zh-TW">
                <a:latin typeface="PMingLiu"/>
                <a:ea typeface="PMingLiu"/>
                <a:cs typeface="PMingLiu"/>
                <a:sym typeface="PMingLiu"/>
              </a:rPr>
              <a:t> Introduction</a:t>
            </a:r>
            <a:endParaRPr>
              <a:latin typeface="PMingLiu"/>
              <a:ea typeface="PMingLiu"/>
              <a:cs typeface="PMingLiu"/>
              <a:sym typeface="PMingLiu"/>
            </a:endParaRPr>
          </a:p>
        </p:txBody>
      </p:sp>
      <p:pic>
        <p:nvPicPr>
          <p:cNvPr id="332" name="Google Shape;332;p19"/>
          <p:cNvPicPr preferRelativeResize="0"/>
          <p:nvPr/>
        </p:nvPicPr>
        <p:blipFill>
          <a:blip r:embed="rId3">
            <a:alphaModFix/>
          </a:blip>
          <a:stretch>
            <a:fillRect/>
          </a:stretch>
        </p:blipFill>
        <p:spPr>
          <a:xfrm>
            <a:off x="8253826" y="4814691"/>
            <a:ext cx="822049" cy="27486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2"/>
          <p:cNvSpPr txBox="1"/>
          <p:nvPr>
            <p:ph type="title"/>
          </p:nvPr>
        </p:nvSpPr>
        <p:spPr>
          <a:xfrm>
            <a:off x="1266425" y="977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300"/>
              </a:spcAft>
              <a:buNone/>
            </a:pPr>
            <a:r>
              <a:rPr lang="zh-TW">
                <a:solidFill>
                  <a:srgbClr val="000000"/>
                </a:solidFill>
                <a:latin typeface="Arial"/>
                <a:ea typeface="Arial"/>
                <a:cs typeface="Arial"/>
                <a:sym typeface="Arial"/>
              </a:rPr>
              <a:t>非</a:t>
            </a:r>
            <a:r>
              <a:rPr lang="zh-TW">
                <a:solidFill>
                  <a:srgbClr val="000000"/>
                </a:solidFill>
                <a:latin typeface="Arial"/>
                <a:ea typeface="Arial"/>
                <a:cs typeface="Arial"/>
                <a:sym typeface="Arial"/>
              </a:rPr>
              <a:t>關聯式資料庫:</a:t>
            </a:r>
            <a:endParaRPr/>
          </a:p>
        </p:txBody>
      </p:sp>
      <p:sp>
        <p:nvSpPr>
          <p:cNvPr id="774" name="Google Shape;774;p82"/>
          <p:cNvSpPr txBox="1"/>
          <p:nvPr>
            <p:ph idx="1" type="body"/>
          </p:nvPr>
        </p:nvSpPr>
        <p:spPr>
          <a:xfrm>
            <a:off x="1266425" y="9560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200"/>
              <a:t>NoSQL 資料庫為特定資料模型而建立，</a:t>
            </a:r>
            <a:r>
              <a:rPr lang="zh-TW" sz="2200">
                <a:solidFill>
                  <a:srgbClr val="FF0000"/>
                </a:solidFill>
              </a:rPr>
              <a:t>具有構建新型應用程式的彈性結構描述</a:t>
            </a:r>
            <a:r>
              <a:rPr lang="zh-TW" sz="2200"/>
              <a:t>。</a:t>
            </a:r>
            <a:endParaRPr sz="2200"/>
          </a:p>
        </p:txBody>
      </p:sp>
      <p:pic>
        <p:nvPicPr>
          <p:cNvPr id="775" name="Google Shape;775;p82"/>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3"/>
          <p:cNvSpPr txBox="1"/>
          <p:nvPr>
            <p:ph type="title"/>
          </p:nvPr>
        </p:nvSpPr>
        <p:spPr>
          <a:xfrm>
            <a:off x="1266425" y="7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sqlite</a:t>
            </a:r>
            <a:r>
              <a:rPr lang="zh-TW"/>
              <a:t>是啥？</a:t>
            </a:r>
            <a:endParaRPr/>
          </a:p>
        </p:txBody>
      </p:sp>
      <p:sp>
        <p:nvSpPr>
          <p:cNvPr id="781" name="Google Shape;781;p83"/>
          <p:cNvSpPr txBox="1"/>
          <p:nvPr>
            <p:ph idx="1" type="body"/>
          </p:nvPr>
        </p:nvSpPr>
        <p:spPr>
          <a:xfrm>
            <a:off x="1371100" y="681750"/>
            <a:ext cx="7030500" cy="2541600"/>
          </a:xfrm>
          <a:prstGeom prst="rect">
            <a:avLst/>
          </a:prstGeom>
        </p:spPr>
        <p:txBody>
          <a:bodyPr anchorCtr="0" anchor="t" bIns="91425" lIns="91425" spcFirstLastPara="1" rIns="91425" wrap="square" tIns="91425">
            <a:noAutofit/>
          </a:bodyPr>
          <a:lstStyle/>
          <a:p>
            <a:pPr indent="-368300" lvl="0" marL="457200" rtl="0" algn="l">
              <a:spcBef>
                <a:spcPts val="2800"/>
              </a:spcBef>
              <a:spcAft>
                <a:spcPts val="0"/>
              </a:spcAft>
              <a:buSzPts val="2200"/>
              <a:buAutoNum type="arabicPeriod"/>
            </a:pPr>
            <a:r>
              <a:rPr lang="zh-TW" sz="2200"/>
              <a:t>可以</a:t>
            </a:r>
            <a:r>
              <a:rPr lang="zh-TW" sz="2200">
                <a:solidFill>
                  <a:srgbClr val="0000FF"/>
                </a:solidFill>
              </a:rPr>
              <a:t>編寫sql查詢</a:t>
            </a:r>
            <a:r>
              <a:rPr lang="zh-TW" sz="2200"/>
              <a:t>,是</a:t>
            </a:r>
            <a:r>
              <a:rPr lang="zh-TW" sz="2200">
                <a:solidFill>
                  <a:srgbClr val="0000FF"/>
                </a:solidFill>
              </a:rPr>
              <a:t>無網絡訪問</a:t>
            </a:r>
            <a:r>
              <a:rPr lang="zh-TW" sz="2200"/>
              <a:t>功能</a:t>
            </a:r>
            <a:endParaRPr sz="2200"/>
          </a:p>
          <a:p>
            <a:pPr indent="-368300" lvl="0" marL="457200" rtl="0" algn="l">
              <a:spcBef>
                <a:spcPts val="0"/>
              </a:spcBef>
              <a:spcAft>
                <a:spcPts val="0"/>
              </a:spcAft>
              <a:buClr>
                <a:srgbClr val="000000"/>
              </a:buClr>
              <a:buSzPts val="2200"/>
              <a:buAutoNum type="arabicPeriod"/>
            </a:pPr>
            <a:r>
              <a:rPr lang="zh-TW" sz="2200">
                <a:solidFill>
                  <a:srgbClr val="FF0000"/>
                </a:solidFill>
              </a:rPr>
              <a:t>嵌入式</a:t>
            </a:r>
            <a:r>
              <a:rPr lang="zh-TW" sz="2200">
                <a:solidFill>
                  <a:srgbClr val="000000"/>
                </a:solidFill>
              </a:rPr>
              <a:t>類型的</a:t>
            </a:r>
            <a:r>
              <a:rPr lang="zh-TW" sz="2200">
                <a:solidFill>
                  <a:srgbClr val="FF0000"/>
                </a:solidFill>
              </a:rPr>
              <a:t>sp軟件</a:t>
            </a:r>
            <a:endParaRPr sz="2200">
              <a:solidFill>
                <a:srgbClr val="FF0000"/>
              </a:solidFill>
            </a:endParaRPr>
          </a:p>
          <a:p>
            <a:pPr indent="0" lvl="0" marL="0" rtl="0" algn="l">
              <a:spcBef>
                <a:spcPts val="2800"/>
              </a:spcBef>
              <a:spcAft>
                <a:spcPts val="1600"/>
              </a:spcAft>
              <a:buNone/>
            </a:pPr>
            <a:r>
              <a:t/>
            </a:r>
            <a:endParaRPr/>
          </a:p>
        </p:txBody>
      </p:sp>
      <p:pic>
        <p:nvPicPr>
          <p:cNvPr id="782" name="Google Shape;782;p8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4"/>
          <p:cNvSpPr txBox="1"/>
          <p:nvPr>
            <p:ph type="title"/>
          </p:nvPr>
        </p:nvSpPr>
        <p:spPr>
          <a:xfrm>
            <a:off x="1303800" y="7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788" name="Google Shape;788;p84"/>
          <p:cNvSpPr txBox="1"/>
          <p:nvPr>
            <p:ph idx="1" type="body"/>
          </p:nvPr>
        </p:nvSpPr>
        <p:spPr>
          <a:xfrm>
            <a:off x="1303800" y="629425"/>
            <a:ext cx="7030500" cy="2541600"/>
          </a:xfrm>
          <a:prstGeom prst="rect">
            <a:avLst/>
          </a:prstGeom>
          <a:ln>
            <a:noFill/>
          </a:ln>
        </p:spPr>
        <p:txBody>
          <a:bodyPr anchorCtr="0" anchor="t" bIns="91425" lIns="91425" spcFirstLastPara="1" rIns="91425" wrap="square" tIns="91425">
            <a:noAutofit/>
          </a:bodyPr>
          <a:lstStyle/>
          <a:p>
            <a:pPr indent="-349250" lvl="0" marL="457200" rtl="0" algn="l">
              <a:spcBef>
                <a:spcPts val="2800"/>
              </a:spcBef>
              <a:spcAft>
                <a:spcPts val="0"/>
              </a:spcAft>
              <a:buClr>
                <a:srgbClr val="FF0000"/>
              </a:buClr>
              <a:buSzPts val="1900"/>
              <a:buFont typeface="Arial"/>
              <a:buChar char="●"/>
            </a:pPr>
            <a:r>
              <a:rPr lang="zh-TW" sz="1900">
                <a:solidFill>
                  <a:srgbClr val="FF0000"/>
                </a:solidFill>
                <a:latin typeface="Arial"/>
                <a:ea typeface="Arial"/>
                <a:cs typeface="Arial"/>
                <a:sym typeface="Arial"/>
              </a:rPr>
              <a:t>支援ACID (Atomic, Consistent, Isolated, Durable) transaction。</a:t>
            </a:r>
            <a:endParaRPr sz="1900">
              <a:solidFill>
                <a:srgbClr val="FF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000000"/>
                </a:solidFill>
                <a:latin typeface="Arial"/>
                <a:ea typeface="Arial"/>
                <a:cs typeface="Arial"/>
                <a:sym typeface="Arial"/>
              </a:rPr>
              <a:t>資料庫</a:t>
            </a:r>
            <a:r>
              <a:rPr lang="zh-TW" sz="1900">
                <a:solidFill>
                  <a:srgbClr val="FF0000"/>
                </a:solidFill>
                <a:latin typeface="Arial"/>
                <a:ea typeface="Arial"/>
                <a:cs typeface="Arial"/>
                <a:sym typeface="Arial"/>
              </a:rPr>
              <a:t>存在於單一檔案中</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FF0000"/>
                </a:solidFill>
                <a:latin typeface="Arial"/>
                <a:ea typeface="Arial"/>
                <a:cs typeface="Arial"/>
                <a:sym typeface="Arial"/>
              </a:rPr>
              <a:t>記憶體需求小</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0000FF"/>
                </a:solidFill>
                <a:latin typeface="Arial"/>
                <a:ea typeface="Arial"/>
                <a:cs typeface="Arial"/>
                <a:sym typeface="Arial"/>
              </a:rPr>
              <a:t>無須其他額外的程式或程式庫</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0" lvl="0" marL="45720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789" name="Google Shape;789;p8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3" name="Shape 793"/>
        <p:cNvGrpSpPr/>
        <p:nvPr/>
      </p:nvGrpSpPr>
      <p:grpSpPr>
        <a:xfrm>
          <a:off x="0" y="0"/>
          <a:ext cx="0" cy="0"/>
          <a:chOff x="0" y="0"/>
          <a:chExt cx="0" cy="0"/>
        </a:xfrm>
      </p:grpSpPr>
      <p:sp>
        <p:nvSpPr>
          <p:cNvPr id="794" name="Google Shape;794;p85"/>
          <p:cNvSpPr txBox="1"/>
          <p:nvPr>
            <p:ph type="title"/>
          </p:nvPr>
        </p:nvSpPr>
        <p:spPr>
          <a:xfrm>
            <a:off x="1303800" y="1649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是啥？</a:t>
            </a:r>
            <a:endParaRPr/>
          </a:p>
        </p:txBody>
      </p:sp>
      <p:sp>
        <p:nvSpPr>
          <p:cNvPr id="795" name="Google Shape;795;p85"/>
          <p:cNvSpPr txBox="1"/>
          <p:nvPr>
            <p:ph idx="1" type="body"/>
          </p:nvPr>
        </p:nvSpPr>
        <p:spPr>
          <a:xfrm>
            <a:off x="1266425" y="8686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AutoNum type="arabicPeriod"/>
            </a:pPr>
            <a:r>
              <a:rPr lang="zh-TW" sz="2200">
                <a:solidFill>
                  <a:srgbClr val="0000FF"/>
                </a:solidFill>
                <a:latin typeface="Arial"/>
                <a:ea typeface="Arial"/>
                <a:cs typeface="Arial"/>
                <a:sym typeface="Arial"/>
              </a:rPr>
              <a:t>文件導向的資料庫管理系統，由C++撰寫而成</a:t>
            </a:r>
            <a:r>
              <a:rPr lang="zh-TW" sz="2200">
                <a:solidFill>
                  <a:srgbClr val="000000"/>
                </a:solidFill>
                <a:latin typeface="Arial"/>
                <a:ea typeface="Arial"/>
                <a:cs typeface="Arial"/>
                <a:sym typeface="Arial"/>
              </a:rPr>
              <a:t>，以此來解決應用程式開發社群中的大量現實問題</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zh-TW" sz="2200">
                <a:solidFill>
                  <a:srgbClr val="0000FF"/>
                </a:solidFill>
                <a:latin typeface="Arial"/>
                <a:ea typeface="Arial"/>
                <a:cs typeface="Arial"/>
                <a:sym typeface="Arial"/>
              </a:rPr>
              <a:t>是NoSQL資料庫</a:t>
            </a:r>
            <a:r>
              <a:rPr lang="zh-TW" sz="2200">
                <a:solidFill>
                  <a:srgbClr val="000000"/>
                </a:solidFill>
                <a:latin typeface="Arial"/>
                <a:ea typeface="Arial"/>
                <a:cs typeface="Arial"/>
                <a:sym typeface="Arial"/>
              </a:rPr>
              <a:t>，被大量使用在雲端服務與REST API開發場合，因此又</a:t>
            </a:r>
            <a:r>
              <a:rPr lang="zh-TW" sz="2200">
                <a:solidFill>
                  <a:srgbClr val="FF0000"/>
                </a:solidFill>
                <a:latin typeface="Arial"/>
                <a:ea typeface="Arial"/>
                <a:cs typeface="Arial"/>
                <a:sym typeface="Arial"/>
              </a:rPr>
              <a:t>被稱為「雲端開發的資料庫</a:t>
            </a:r>
            <a:r>
              <a:rPr lang="zh-TW" sz="2200">
                <a:solidFill>
                  <a:srgbClr val="000000"/>
                </a:solidFill>
                <a:latin typeface="Arial"/>
                <a:ea typeface="Arial"/>
                <a:cs typeface="Arial"/>
                <a:sym typeface="Arial"/>
              </a:rPr>
              <a:t>」。</a:t>
            </a:r>
            <a:endParaRPr sz="2200">
              <a:solidFill>
                <a:srgbClr val="000000"/>
              </a:solidFill>
              <a:latin typeface="Arial"/>
              <a:ea typeface="Arial"/>
              <a:cs typeface="Arial"/>
              <a:sym typeface="Arial"/>
            </a:endParaRPr>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1800" u="sng">
              <a:solidFill>
                <a:schemeClr val="hlink"/>
              </a:solidFill>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pic>
        <p:nvPicPr>
          <p:cNvPr id="796" name="Google Shape;796;p8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6"/>
          <p:cNvSpPr txBox="1"/>
          <p:nvPr>
            <p:ph type="title"/>
          </p:nvPr>
        </p:nvSpPr>
        <p:spPr>
          <a:xfrm>
            <a:off x="1273900" y="67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sqlite</a:t>
            </a:r>
            <a:r>
              <a:rPr lang="zh-TW"/>
              <a:t>是啥？</a:t>
            </a:r>
            <a:endParaRPr/>
          </a:p>
        </p:txBody>
      </p:sp>
      <p:sp>
        <p:nvSpPr>
          <p:cNvPr id="802" name="Google Shape;802;p86"/>
          <p:cNvSpPr txBox="1"/>
          <p:nvPr>
            <p:ph idx="1" type="body"/>
          </p:nvPr>
        </p:nvSpPr>
        <p:spPr>
          <a:xfrm>
            <a:off x="1333700" y="7490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000000"/>
                </a:solidFill>
                <a:latin typeface="Arial"/>
                <a:ea typeface="Arial"/>
                <a:cs typeface="Arial"/>
                <a:sym typeface="Arial"/>
              </a:rPr>
              <a:t>SQLite，是一款</a:t>
            </a:r>
            <a:r>
              <a:rPr lang="zh-TW" sz="2000">
                <a:solidFill>
                  <a:srgbClr val="0000FF"/>
                </a:solidFill>
                <a:latin typeface="Arial"/>
                <a:ea typeface="Arial"/>
                <a:cs typeface="Arial"/>
                <a:sym typeface="Arial"/>
              </a:rPr>
              <a:t>輕​​型的數據庫</a:t>
            </a:r>
            <a:r>
              <a:rPr lang="zh-TW" sz="2000">
                <a:solidFill>
                  <a:srgbClr val="000000"/>
                </a:solidFill>
                <a:latin typeface="Arial"/>
                <a:ea typeface="Arial"/>
                <a:cs typeface="Arial"/>
                <a:sym typeface="Arial"/>
              </a:rPr>
              <a:t>，是遵守ACID的</a:t>
            </a:r>
            <a:r>
              <a:rPr lang="zh-TW" sz="2000">
                <a:solidFill>
                  <a:srgbClr val="FF0000"/>
                </a:solidFill>
                <a:latin typeface="Arial"/>
                <a:ea typeface="Arial"/>
                <a:cs typeface="Arial"/>
                <a:sym typeface="Arial"/>
              </a:rPr>
              <a:t>關係型數據庫管理系統</a:t>
            </a:r>
            <a:r>
              <a:rPr lang="zh-TW" sz="2000">
                <a:solidFill>
                  <a:srgbClr val="000000"/>
                </a:solidFill>
                <a:latin typeface="Arial"/>
                <a:ea typeface="Arial"/>
                <a:cs typeface="Arial"/>
                <a:sym typeface="Arial"/>
              </a:rPr>
              <a:t>，它的設計目標是</a:t>
            </a:r>
            <a:r>
              <a:rPr lang="zh-TW" sz="2000">
                <a:solidFill>
                  <a:srgbClr val="FF0000"/>
                </a:solidFill>
                <a:latin typeface="Arial"/>
                <a:ea typeface="Arial"/>
                <a:cs typeface="Arial"/>
                <a:sym typeface="Arial"/>
              </a:rPr>
              <a:t>嵌入式</a:t>
            </a:r>
            <a:r>
              <a:rPr lang="zh-TW" sz="2000">
                <a:solidFill>
                  <a:srgbClr val="000000"/>
                </a:solidFill>
                <a:latin typeface="Arial"/>
                <a:ea typeface="Arial"/>
                <a:cs typeface="Arial"/>
                <a:sym typeface="Arial"/>
              </a:rPr>
              <a:t>的，SQLite是遵守ACID的關係型數據庫管理系統，它包含在一個相對小的C庫中。 ，SQLite引擎不是個程序與之通信的獨立進程，而是連接到程序中成為它的一個主要部分。所以主要的通信協議是在編程語言內的</a:t>
            </a:r>
            <a:r>
              <a:rPr lang="zh-TW" sz="2000">
                <a:solidFill>
                  <a:srgbClr val="FF0000"/>
                </a:solidFill>
                <a:latin typeface="Arial"/>
                <a:ea typeface="Arial"/>
                <a:cs typeface="Arial"/>
                <a:sym typeface="Arial"/>
              </a:rPr>
              <a:t>直接API調用</a:t>
            </a:r>
            <a:r>
              <a:rPr lang="zh-TW" sz="2000">
                <a:solidFill>
                  <a:srgbClr val="000000"/>
                </a:solidFill>
                <a:latin typeface="Arial"/>
                <a:ea typeface="Arial"/>
                <a:cs typeface="Arial"/>
                <a:sym typeface="Arial"/>
              </a:rPr>
              <a:t>。這在消耗總量、延遲時間和整體簡單性上有積極的作用。整個數據庫(定義、表、索引和數據本身)都在宿主主機上存儲在一個單一的文件中。它的簡單的設計是通過在開始一個事務的時候鎖定整個數據文件而完成的。同時它還支持事務處理功能等</a:t>
            </a:r>
            <a:endParaRPr sz="2000">
              <a:solidFill>
                <a:srgbClr val="000000"/>
              </a:solidFill>
              <a:latin typeface="Arial"/>
              <a:ea typeface="Arial"/>
              <a:cs typeface="Arial"/>
              <a:sym typeface="Arial"/>
            </a:endParaRPr>
          </a:p>
          <a:p>
            <a:pPr indent="0" lvl="0" marL="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803" name="Google Shape;803;p8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87"/>
          <p:cNvPicPr preferRelativeResize="0"/>
          <p:nvPr/>
        </p:nvPicPr>
        <p:blipFill>
          <a:blip r:embed="rId3">
            <a:alphaModFix/>
          </a:blip>
          <a:stretch>
            <a:fillRect/>
          </a:stretch>
        </p:blipFill>
        <p:spPr>
          <a:xfrm>
            <a:off x="1131855" y="1842496"/>
            <a:ext cx="3201867" cy="2389350"/>
          </a:xfrm>
          <a:prstGeom prst="rect">
            <a:avLst/>
          </a:prstGeom>
          <a:noFill/>
          <a:ln>
            <a:noFill/>
          </a:ln>
        </p:spPr>
      </p:pic>
      <p:pic>
        <p:nvPicPr>
          <p:cNvPr id="809" name="Google Shape;809;p87"/>
          <p:cNvPicPr preferRelativeResize="0"/>
          <p:nvPr/>
        </p:nvPicPr>
        <p:blipFill>
          <a:blip r:embed="rId4">
            <a:alphaModFix/>
          </a:blip>
          <a:stretch>
            <a:fillRect/>
          </a:stretch>
        </p:blipFill>
        <p:spPr>
          <a:xfrm>
            <a:off x="4919225" y="1808072"/>
            <a:ext cx="3830050" cy="2458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8"/>
          <p:cNvSpPr txBox="1"/>
          <p:nvPr>
            <p:ph type="title"/>
          </p:nvPr>
        </p:nvSpPr>
        <p:spPr>
          <a:xfrm>
            <a:off x="1266425" y="60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特性：</a:t>
            </a:r>
            <a:endParaRPr/>
          </a:p>
        </p:txBody>
      </p:sp>
      <p:sp>
        <p:nvSpPr>
          <p:cNvPr id="815" name="Google Shape;815;p88"/>
          <p:cNvSpPr txBox="1"/>
          <p:nvPr>
            <p:ph idx="1" type="body"/>
          </p:nvPr>
        </p:nvSpPr>
        <p:spPr>
          <a:xfrm>
            <a:off x="1341200" y="700750"/>
            <a:ext cx="3480900" cy="35457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ACID事務</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FF0000"/>
                </a:solidFill>
                <a:latin typeface="Arial"/>
                <a:ea typeface="Arial"/>
                <a:cs typeface="Arial"/>
                <a:sym typeface="Arial"/>
              </a:rPr>
              <a:t>零配置</a:t>
            </a:r>
            <a:r>
              <a:rPr lang="zh-TW" sz="1800">
                <a:solidFill>
                  <a:srgbClr val="000000"/>
                </a:solidFill>
                <a:latin typeface="Arial"/>
                <a:ea typeface="Arial"/>
                <a:cs typeface="Arial"/>
                <a:sym typeface="Arial"/>
              </a:rPr>
              <a:t> – 無需安裝和管理配置</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FF0000"/>
                </a:solidFill>
                <a:latin typeface="Arial"/>
                <a:ea typeface="Arial"/>
                <a:cs typeface="Arial"/>
                <a:sym typeface="Arial"/>
              </a:rPr>
              <a:t>儲存在單一磁盤文件中</a:t>
            </a:r>
            <a:r>
              <a:rPr lang="zh-TW" sz="1800">
                <a:solidFill>
                  <a:srgbClr val="000000"/>
                </a:solidFill>
                <a:latin typeface="Arial"/>
                <a:ea typeface="Arial"/>
                <a:cs typeface="Arial"/>
                <a:sym typeface="Arial"/>
              </a:rPr>
              <a:t>的一個完整的數據庫</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數據庫文件</a:t>
            </a:r>
            <a:r>
              <a:rPr lang="zh-TW" sz="1800">
                <a:solidFill>
                  <a:srgbClr val="FF0000"/>
                </a:solidFill>
                <a:latin typeface="Arial"/>
                <a:ea typeface="Arial"/>
                <a:cs typeface="Arial"/>
                <a:sym typeface="Arial"/>
              </a:rPr>
              <a:t>可以在不同字節順序的機器間自由的共享</a:t>
            </a:r>
            <a:endParaRPr sz="1800">
              <a:solidFill>
                <a:srgbClr val="FF0000"/>
              </a:solidFill>
              <a:latin typeface="Arial"/>
              <a:ea typeface="Arial"/>
              <a:cs typeface="Arial"/>
              <a:sym typeface="Arial"/>
            </a:endParaRPr>
          </a:p>
          <a:p>
            <a:pPr indent="-342900" lvl="0" marL="457200" rtl="0" algn="l">
              <a:spcBef>
                <a:spcPts val="0"/>
              </a:spcBef>
              <a:spcAft>
                <a:spcPts val="0"/>
              </a:spcAft>
              <a:buClr>
                <a:srgbClr val="FF0000"/>
              </a:buClr>
              <a:buSzPts val="1800"/>
              <a:buFont typeface="Arial"/>
              <a:buChar char="●"/>
            </a:pPr>
            <a:r>
              <a:rPr lang="zh-TW" sz="1800">
                <a:solidFill>
                  <a:srgbClr val="FF0000"/>
                </a:solidFill>
                <a:latin typeface="Arial"/>
                <a:ea typeface="Arial"/>
                <a:cs typeface="Arial"/>
                <a:sym typeface="Arial"/>
              </a:rPr>
              <a:t>支持數據庫大小至2TB</a:t>
            </a:r>
            <a:endParaRPr sz="1800">
              <a:solidFill>
                <a:srgbClr val="FF0000"/>
              </a:solidFill>
              <a:latin typeface="Arial"/>
              <a:ea typeface="Arial"/>
              <a:cs typeface="Arial"/>
              <a:sym typeface="Arial"/>
            </a:endParaRPr>
          </a:p>
          <a:p>
            <a:pPr indent="0" lvl="0" marL="457200" rtl="0" algn="l">
              <a:spcBef>
                <a:spcPts val="2800"/>
              </a:spcBef>
              <a:spcAft>
                <a:spcPts val="0"/>
              </a:spcAft>
              <a:buNone/>
            </a:pPr>
            <a:r>
              <a:t/>
            </a:r>
            <a:endParaRPr sz="1800">
              <a:solidFill>
                <a:srgbClr val="000000"/>
              </a:solidFill>
              <a:latin typeface="Arial"/>
              <a:ea typeface="Arial"/>
              <a:cs typeface="Arial"/>
              <a:sym typeface="Arial"/>
            </a:endParaRPr>
          </a:p>
          <a:p>
            <a:pPr indent="0" lvl="0" marL="0" rtl="0" algn="l">
              <a:spcBef>
                <a:spcPts val="2800"/>
              </a:spcBef>
              <a:spcAft>
                <a:spcPts val="2800"/>
              </a:spcAft>
              <a:buNone/>
            </a:pPr>
            <a:r>
              <a:t/>
            </a:r>
            <a:endParaRPr/>
          </a:p>
        </p:txBody>
      </p:sp>
      <p:sp>
        <p:nvSpPr>
          <p:cNvPr id="816" name="Google Shape;816;p88"/>
          <p:cNvSpPr txBox="1"/>
          <p:nvPr/>
        </p:nvSpPr>
        <p:spPr>
          <a:xfrm>
            <a:off x="4904300" y="700750"/>
            <a:ext cx="4321200" cy="407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800"/>
              </a:spcBef>
              <a:spcAft>
                <a:spcPts val="0"/>
              </a:spcAft>
              <a:buSzPts val="1800"/>
              <a:buChar char="●"/>
            </a:pPr>
            <a:r>
              <a:rPr lang="zh-TW" sz="1800"/>
              <a:t>比普通數據庫操作要</a:t>
            </a:r>
            <a:r>
              <a:rPr lang="zh-TW" sz="1800">
                <a:solidFill>
                  <a:srgbClr val="FF0000"/>
                </a:solidFill>
              </a:rPr>
              <a:t>快</a:t>
            </a:r>
            <a:endParaRPr sz="1800">
              <a:solidFill>
                <a:srgbClr val="FF0000"/>
              </a:solidFill>
            </a:endParaRPr>
          </a:p>
          <a:p>
            <a:pPr indent="-342900" lvl="0" marL="457200" rtl="0" algn="l">
              <a:lnSpc>
                <a:spcPct val="115000"/>
              </a:lnSpc>
              <a:spcBef>
                <a:spcPts val="0"/>
              </a:spcBef>
              <a:spcAft>
                <a:spcPts val="0"/>
              </a:spcAft>
              <a:buClr>
                <a:srgbClr val="FF0000"/>
              </a:buClr>
              <a:buSzPts val="1800"/>
              <a:buChar char="●"/>
            </a:pPr>
            <a:r>
              <a:rPr lang="zh-TW" sz="1800">
                <a:solidFill>
                  <a:srgbClr val="FF0000"/>
                </a:solidFill>
              </a:rPr>
              <a:t>簡單, 輕鬆的API</a:t>
            </a:r>
            <a:endParaRPr sz="1800">
              <a:solidFill>
                <a:srgbClr val="FF0000"/>
              </a:solidFill>
            </a:endParaRPr>
          </a:p>
          <a:p>
            <a:pPr indent="-342900" lvl="0" marL="457200" rtl="0" algn="l">
              <a:lnSpc>
                <a:spcPct val="115000"/>
              </a:lnSpc>
              <a:spcBef>
                <a:spcPts val="0"/>
              </a:spcBef>
              <a:spcAft>
                <a:spcPts val="0"/>
              </a:spcAft>
              <a:buSzPts val="1800"/>
              <a:buChar char="●"/>
            </a:pPr>
            <a:r>
              <a:rPr lang="zh-TW" sz="1800"/>
              <a:t>包含TCL綁定, 同時通過Wrapper支持其他語言的綁定</a:t>
            </a:r>
            <a:endParaRPr sz="1800"/>
          </a:p>
          <a:p>
            <a:pPr indent="-342900" lvl="0" marL="457200" rtl="0" algn="l">
              <a:lnSpc>
                <a:spcPct val="115000"/>
              </a:lnSpc>
              <a:spcBef>
                <a:spcPts val="0"/>
              </a:spcBef>
              <a:spcAft>
                <a:spcPts val="0"/>
              </a:spcAft>
              <a:buSzPts val="1800"/>
              <a:buChar char="●"/>
            </a:pPr>
            <a:r>
              <a:rPr lang="zh-TW" sz="1800"/>
              <a:t> 良好註釋的源代碼, 並且有著90%以上的測試覆蓋率</a:t>
            </a:r>
            <a:endParaRPr sz="1800"/>
          </a:p>
          <a:p>
            <a:pPr indent="-342900" lvl="0" marL="457200" rtl="0" algn="l">
              <a:lnSpc>
                <a:spcPct val="115000"/>
              </a:lnSpc>
              <a:spcBef>
                <a:spcPts val="0"/>
              </a:spcBef>
              <a:spcAft>
                <a:spcPts val="0"/>
              </a:spcAft>
              <a:buSzPts val="1800"/>
              <a:buChar char="●"/>
            </a:pPr>
            <a:r>
              <a:rPr lang="zh-TW" sz="1800">
                <a:solidFill>
                  <a:srgbClr val="0000FF"/>
                </a:solidFill>
              </a:rPr>
              <a:t>支持多種開發語言,</a:t>
            </a:r>
            <a:r>
              <a:rPr lang="zh-TW" sz="1800"/>
              <a:t>C, PHP, Perl, Java, C#,Python, Ruby</a:t>
            </a:r>
            <a:endParaRPr sz="18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Nunito"/>
              <a:ea typeface="Nunito"/>
              <a:cs typeface="Nunito"/>
              <a:sym typeface="Nunito"/>
            </a:endParaRPr>
          </a:p>
        </p:txBody>
      </p:sp>
      <p:pic>
        <p:nvPicPr>
          <p:cNvPr id="817" name="Google Shape;817;p8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優點：</a:t>
            </a:r>
            <a:endParaRPr/>
          </a:p>
        </p:txBody>
      </p:sp>
      <p:sp>
        <p:nvSpPr>
          <p:cNvPr id="823" name="Google Shape;823;p89"/>
          <p:cNvSpPr txBox="1"/>
          <p:nvPr>
            <p:ph idx="1" type="body"/>
          </p:nvPr>
        </p:nvSpPr>
        <p:spPr>
          <a:xfrm>
            <a:off x="1303800" y="1190100"/>
            <a:ext cx="7030500" cy="300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與MySQL相比，它更徹底的免費，並且</a:t>
            </a:r>
            <a:r>
              <a:rPr lang="zh-TW" sz="1600">
                <a:solidFill>
                  <a:srgbClr val="0000FF"/>
                </a:solidFill>
                <a:latin typeface="Arial"/>
                <a:ea typeface="Arial"/>
                <a:cs typeface="Arial"/>
                <a:sym typeface="Arial"/>
              </a:rPr>
              <a:t>沒有任何使用上的限制</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非常小巧</a:t>
            </a:r>
            <a:r>
              <a:rPr lang="zh-TW" sz="1600">
                <a:solidFill>
                  <a:srgbClr val="000000"/>
                </a:solidFill>
                <a:latin typeface="Arial"/>
                <a:ea typeface="Arial"/>
                <a:cs typeface="Arial"/>
                <a:sym typeface="Arial"/>
              </a:rPr>
              <a:t>，PHP5以上版本中無需任何配置即可支持SQLite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Char char="●"/>
            </a:pPr>
            <a:r>
              <a:rPr lang="zh-TW" sz="1600">
                <a:solidFill>
                  <a:srgbClr val="0000FF"/>
                </a:solidFill>
                <a:latin typeface="Arial"/>
                <a:ea typeface="Arial"/>
                <a:cs typeface="Arial"/>
                <a:sym typeface="Arial"/>
              </a:rPr>
              <a:t>無需單獨購買數據庫服務，無服務器進程，配置成本為零</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整個數據庫</a:t>
            </a:r>
            <a:r>
              <a:rPr lang="zh-TW" sz="1600">
                <a:solidFill>
                  <a:srgbClr val="0000FF"/>
                </a:solidFill>
                <a:latin typeface="Arial"/>
                <a:ea typeface="Arial"/>
                <a:cs typeface="Arial"/>
                <a:sym typeface="Arial"/>
              </a:rPr>
              <a:t>存儲在一個單個的文件中</a:t>
            </a:r>
            <a:r>
              <a:rPr lang="zh-TW" sz="1600">
                <a:solidFill>
                  <a:srgbClr val="000000"/>
                </a:solidFill>
                <a:latin typeface="Arial"/>
                <a:ea typeface="Arial"/>
                <a:cs typeface="Arial"/>
                <a:sym typeface="Arial"/>
              </a:rPr>
              <a:t>，數據導入導出備份恢復都是複製文件，維護難度為零</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讀速度快</a:t>
            </a:r>
            <a:r>
              <a:rPr lang="zh-TW" sz="1600">
                <a:solidFill>
                  <a:srgbClr val="000000"/>
                </a:solidFill>
                <a:latin typeface="Arial"/>
                <a:ea typeface="Arial"/>
                <a:cs typeface="Arial"/>
                <a:sym typeface="Arial"/>
              </a:rPr>
              <a:t>，在數據量不是很大的情況下速度較快，更重要的是：省掉了一次</a:t>
            </a:r>
            <a:r>
              <a:rPr lang="zh-TW" sz="1600">
                <a:solidFill>
                  <a:srgbClr val="FF0000"/>
                </a:solidFill>
                <a:latin typeface="Arial"/>
                <a:ea typeface="Arial"/>
                <a:cs typeface="Arial"/>
                <a:sym typeface="Arial"/>
              </a:rPr>
              <a:t>數據庫遠程鏈接沒有復雜的權限驗證，</a:t>
            </a:r>
            <a:r>
              <a:rPr lang="zh-TW" sz="1600">
                <a:solidFill>
                  <a:srgbClr val="000000"/>
                </a:solidFill>
                <a:latin typeface="Arial"/>
                <a:ea typeface="Arial"/>
                <a:cs typeface="Arial"/>
                <a:sym typeface="Arial"/>
              </a:rPr>
              <a:t>打開就能操作</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0"/>
              </a:spcAft>
              <a:buNone/>
            </a:pPr>
            <a:r>
              <a:rPr lang="zh-TW"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60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0"/>
              </a:spcAft>
              <a:buNone/>
            </a:pPr>
            <a:r>
              <a:rPr lang="zh-TW"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solidFill>
                <a:srgbClr val="000000"/>
              </a:solidFill>
              <a:latin typeface="Arial"/>
              <a:ea typeface="Arial"/>
              <a:cs typeface="Arial"/>
              <a:sym typeface="Arial"/>
            </a:endParaRPr>
          </a:p>
        </p:txBody>
      </p:sp>
      <p:pic>
        <p:nvPicPr>
          <p:cNvPr id="824" name="Google Shape;824;p8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0"/>
          <p:cNvSpPr txBox="1"/>
          <p:nvPr>
            <p:ph type="title"/>
          </p:nvPr>
        </p:nvSpPr>
        <p:spPr>
          <a:xfrm>
            <a:off x="1393525" y="82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缺點：</a:t>
            </a:r>
            <a:endParaRPr/>
          </a:p>
        </p:txBody>
      </p:sp>
      <p:sp>
        <p:nvSpPr>
          <p:cNvPr id="830" name="Google Shape;830;p90"/>
          <p:cNvSpPr txBox="1"/>
          <p:nvPr>
            <p:ph idx="1" type="body"/>
          </p:nvPr>
        </p:nvSpPr>
        <p:spPr>
          <a:xfrm>
            <a:off x="1341200" y="636875"/>
            <a:ext cx="7030500" cy="418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並發</a:t>
            </a:r>
            <a:r>
              <a:rPr lang="zh-TW" sz="1600">
                <a:solidFill>
                  <a:srgbClr val="FF0000"/>
                </a:solidFill>
                <a:latin typeface="Arial"/>
                <a:ea typeface="Arial"/>
                <a:cs typeface="Arial"/>
                <a:sym typeface="Arial"/>
              </a:rPr>
              <a:t>低動態</a:t>
            </a:r>
            <a:r>
              <a:rPr lang="zh-TW" sz="1600">
                <a:solidFill>
                  <a:srgbClr val="000000"/>
                </a:solidFill>
                <a:latin typeface="Arial"/>
                <a:ea typeface="Arial"/>
                <a:cs typeface="Arial"/>
                <a:sym typeface="Arial"/>
              </a:rPr>
              <a:t>訪問時當訪問量不超過10萬PV的時候，SQLite 超過 Access 的並發能力已經綽綽有餘;生成靜態頁後更無需考慮數據庫的並發問題</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在大數據量的情況下</a:t>
            </a:r>
            <a:r>
              <a:rPr lang="zh-TW" sz="1600">
                <a:solidFill>
                  <a:srgbClr val="FF0000"/>
                </a:solidFill>
                <a:latin typeface="Arial"/>
                <a:ea typeface="Arial"/>
                <a:cs typeface="Arial"/>
                <a:sym typeface="Arial"/>
              </a:rPr>
              <a:t>表現較差</a:t>
            </a:r>
            <a:r>
              <a:rPr lang="zh-TW" sz="1600">
                <a:solidFill>
                  <a:srgbClr val="000000"/>
                </a:solidFill>
                <a:latin typeface="Arial"/>
                <a:ea typeface="Arial"/>
                <a:cs typeface="Arial"/>
                <a:sym typeface="Arial"/>
              </a:rPr>
              <a:t>但是中小站點一般情況下數據量不超過10萬，而SQlite 在100 萬數據量之下表現還不錯，因為省掉了對數據庫服務器的遠程連接甚至會更快</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寫入較慢</a:t>
            </a:r>
            <a:r>
              <a:rPr lang="zh-TW" sz="1600">
                <a:solidFill>
                  <a:srgbClr val="000000"/>
                </a:solidFill>
                <a:latin typeface="Arial"/>
                <a:ea typeface="Arial"/>
                <a:cs typeface="Arial"/>
                <a:sym typeface="Arial"/>
              </a:rPr>
              <a:t> 默認配置下的 SQlite 的寫入速度比MySQL慢了很多，但是 CMS 應用場景的寫入操作較少。在插入新文章的時候基本感受不到慢。集中的寫數據庫操作只有在安裝的時候會出現，不過只出現一次，可以忽略</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為</a:t>
            </a:r>
            <a:r>
              <a:rPr lang="zh-TW" sz="1600">
                <a:solidFill>
                  <a:srgbClr val="FF0000"/>
                </a:solidFill>
                <a:latin typeface="Arial"/>
                <a:ea typeface="Arial"/>
                <a:cs typeface="Arial"/>
                <a:sym typeface="Arial"/>
              </a:rPr>
              <a:t>已有的表加索引較慢</a:t>
            </a:r>
            <a:r>
              <a:rPr lang="zh-TW" sz="1600">
                <a:solidFill>
                  <a:srgbClr val="000000"/>
                </a:solidFill>
                <a:latin typeface="Arial"/>
                <a:ea typeface="Arial"/>
                <a:cs typeface="Arial"/>
                <a:sym typeface="Arial"/>
              </a:rPr>
              <a:t> 但是在中小站點CMS中不會有這樣的需求，可以忽略</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無法將 MySQL 部署到與前端機不同的服務器上</a:t>
            </a:r>
            <a:r>
              <a:rPr lang="zh-TW" sz="1600">
                <a:solidFill>
                  <a:srgbClr val="000000"/>
                </a:solidFill>
                <a:latin typeface="Arial"/>
                <a:ea typeface="Arial"/>
                <a:cs typeface="Arial"/>
                <a:sym typeface="Arial"/>
              </a:rPr>
              <a:t>，但是中小站點也沒有分開部署的需求</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solidFill>
                <a:srgbClr val="000000"/>
              </a:solidFill>
              <a:latin typeface="Arial"/>
              <a:ea typeface="Arial"/>
              <a:cs typeface="Arial"/>
              <a:sym typeface="Arial"/>
            </a:endParaRPr>
          </a:p>
        </p:txBody>
      </p:sp>
      <p:pic>
        <p:nvPicPr>
          <p:cNvPr id="831" name="Google Shape;831;p90"/>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1"/>
          <p:cNvSpPr txBox="1"/>
          <p:nvPr>
            <p:ph type="title"/>
          </p:nvPr>
        </p:nvSpPr>
        <p:spPr>
          <a:xfrm>
            <a:off x="1341175" y="207210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如何使用sqlite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1303800" y="141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PMingLiu"/>
                <a:ea typeface="PMingLiu"/>
                <a:cs typeface="PMingLiu"/>
                <a:sym typeface="PMingLiu"/>
              </a:rPr>
              <a:t>node.js </a:t>
            </a:r>
            <a:r>
              <a:rPr lang="zh-TW">
                <a:latin typeface="PMingLiu"/>
                <a:ea typeface="PMingLiu"/>
                <a:cs typeface="PMingLiu"/>
                <a:sym typeface="PMingLiu"/>
              </a:rPr>
              <a:t>特性</a:t>
            </a:r>
            <a:endParaRPr>
              <a:latin typeface="PMingLiu"/>
              <a:ea typeface="PMingLiu"/>
              <a:cs typeface="PMingLiu"/>
              <a:sym typeface="PMingLiu"/>
            </a:endParaRPr>
          </a:p>
        </p:txBody>
      </p:sp>
      <p:sp>
        <p:nvSpPr>
          <p:cNvPr id="338" name="Google Shape;338;p20"/>
          <p:cNvSpPr txBox="1"/>
          <p:nvPr>
            <p:ph idx="1" type="body"/>
          </p:nvPr>
        </p:nvSpPr>
        <p:spPr>
          <a:xfrm>
            <a:off x="1148350" y="1170600"/>
            <a:ext cx="7030500" cy="25416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單執行緒</a:t>
            </a:r>
            <a:endParaRPr sz="2600">
              <a:latin typeface="PMingLiu"/>
              <a:ea typeface="PMingLiu"/>
              <a:cs typeface="PMingLiu"/>
              <a:sym typeface="PMingLiu"/>
            </a:endParaRPr>
          </a:p>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非阻塞處理</a:t>
            </a:r>
            <a:endParaRPr sz="2600">
              <a:latin typeface="PMingLiu"/>
              <a:ea typeface="PMingLiu"/>
              <a:cs typeface="PMingLiu"/>
              <a:sym typeface="PMingLiu"/>
            </a:endParaRPr>
          </a:p>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事件驅動</a:t>
            </a:r>
            <a:endParaRPr sz="2600">
              <a:latin typeface="PMingLiu"/>
              <a:ea typeface="PMingLiu"/>
              <a:cs typeface="PMingLiu"/>
              <a:sym typeface="PMingLiu"/>
            </a:endParaRPr>
          </a:p>
          <a:p>
            <a:pPr indent="0" lvl="0" marL="457200" marR="0" rtl="0" algn="l">
              <a:lnSpc>
                <a:spcPct val="115000"/>
              </a:lnSpc>
              <a:spcBef>
                <a:spcPts val="1600"/>
              </a:spcBef>
              <a:spcAft>
                <a:spcPts val="1600"/>
              </a:spcAft>
              <a:buNone/>
            </a:pPr>
            <a:r>
              <a:t/>
            </a:r>
            <a:endParaRPr sz="1800"/>
          </a:p>
        </p:txBody>
      </p:sp>
      <p:pic>
        <p:nvPicPr>
          <p:cNvPr id="339" name="Google Shape;339;p20"/>
          <p:cNvPicPr preferRelativeResize="0"/>
          <p:nvPr/>
        </p:nvPicPr>
        <p:blipFill>
          <a:blip r:embed="rId3">
            <a:alphaModFix/>
          </a:blip>
          <a:stretch>
            <a:fillRect/>
          </a:stretch>
        </p:blipFill>
        <p:spPr>
          <a:xfrm>
            <a:off x="8334300" y="4841604"/>
            <a:ext cx="741575" cy="2479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2"/>
          <p:cNvSpPr txBox="1"/>
          <p:nvPr/>
        </p:nvSpPr>
        <p:spPr>
          <a:xfrm>
            <a:off x="1181200" y="-142050"/>
            <a:ext cx="67062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abc@abc-G75VW:~$ </a:t>
            </a:r>
            <a:r>
              <a:rPr lang="zh-TW">
                <a:solidFill>
                  <a:srgbClr val="0000FF"/>
                </a:solidFill>
              </a:rPr>
              <a:t>sqlite3 DatabaseName.db</a:t>
            </a:r>
            <a:endParaRPr>
              <a:solidFill>
                <a:srgbClr val="0000FF"/>
              </a:solidFill>
            </a:endParaRPr>
          </a:p>
          <a:p>
            <a:pPr indent="0" lvl="0" marL="0" rtl="0" algn="l">
              <a:spcBef>
                <a:spcPts val="0"/>
              </a:spcBef>
              <a:spcAft>
                <a:spcPts val="0"/>
              </a:spcAft>
              <a:buNone/>
            </a:pPr>
            <a:r>
              <a:rPr lang="zh-TW"/>
              <a:t>SQLite version 3.22.0 2018-01-22 18:45:57</a:t>
            </a:r>
            <a:endParaRPr/>
          </a:p>
          <a:p>
            <a:pPr indent="0" lvl="0" marL="0" rtl="0" algn="l">
              <a:spcBef>
                <a:spcPts val="0"/>
              </a:spcBef>
              <a:spcAft>
                <a:spcPts val="0"/>
              </a:spcAft>
              <a:buNone/>
            </a:pPr>
            <a:r>
              <a:rPr lang="zh-TW"/>
              <a:t>Enter ".help" for usage hints.</a:t>
            </a:r>
            <a:endParaRPr/>
          </a:p>
          <a:p>
            <a:pPr indent="0" lvl="0" marL="0" rtl="0" algn="l">
              <a:spcBef>
                <a:spcPts val="0"/>
              </a:spcBef>
              <a:spcAft>
                <a:spcPts val="0"/>
              </a:spcAft>
              <a:buNone/>
            </a:pPr>
            <a:r>
              <a:rPr lang="zh-TW"/>
              <a:t>sqlite&gt; ATTACH DATABASE 'testDB.db' as 'TEST';</a:t>
            </a:r>
            <a:endParaRPr/>
          </a:p>
          <a:p>
            <a:pPr indent="0" lvl="0" marL="0" rtl="0" algn="l">
              <a:spcBef>
                <a:spcPts val="0"/>
              </a:spcBef>
              <a:spcAft>
                <a:spcPts val="0"/>
              </a:spcAft>
              <a:buNone/>
            </a:pPr>
            <a:r>
              <a:rPr lang="zh-TW"/>
              <a:t>sqlite&gt; CREATE TABLE COMPANY(</a:t>
            </a:r>
            <a:endParaRPr/>
          </a:p>
          <a:p>
            <a:pPr indent="0" lvl="0" marL="0" rtl="0" algn="l">
              <a:spcBef>
                <a:spcPts val="0"/>
              </a:spcBef>
              <a:spcAft>
                <a:spcPts val="0"/>
              </a:spcAft>
              <a:buNone/>
            </a:pPr>
            <a:r>
              <a:rPr lang="zh-TW"/>
              <a:t>   ...&gt;	ID INT PRIMARY KEY NOT NULL,</a:t>
            </a:r>
            <a:endParaRPr/>
          </a:p>
          <a:p>
            <a:pPr indent="0" lvl="0" marL="0" rtl="0" algn="l">
              <a:spcBef>
                <a:spcPts val="0"/>
              </a:spcBef>
              <a:spcAft>
                <a:spcPts val="0"/>
              </a:spcAft>
              <a:buNone/>
            </a:pPr>
            <a:r>
              <a:rPr lang="zh-TW"/>
              <a:t>   ...&gt;	NAME TEXT NOT NULL,</a:t>
            </a:r>
            <a:endParaRPr/>
          </a:p>
          <a:p>
            <a:pPr indent="0" lvl="0" marL="0" rtl="0" algn="l">
              <a:spcBef>
                <a:spcPts val="0"/>
              </a:spcBef>
              <a:spcAft>
                <a:spcPts val="0"/>
              </a:spcAft>
              <a:buNone/>
            </a:pPr>
            <a:r>
              <a:rPr lang="zh-TW"/>
              <a:t>   ...&gt;	AGE INT NOT NULL,</a:t>
            </a:r>
            <a:endParaRPr/>
          </a:p>
          <a:p>
            <a:pPr indent="0" lvl="0" marL="0" rtl="0" algn="l">
              <a:spcBef>
                <a:spcPts val="0"/>
              </a:spcBef>
              <a:spcAft>
                <a:spcPts val="0"/>
              </a:spcAft>
              <a:buNone/>
            </a:pPr>
            <a:r>
              <a:rPr lang="zh-TW"/>
              <a:t>   ...&gt;	ADDRESS CHAR(50),</a:t>
            </a:r>
            <a:endParaRPr/>
          </a:p>
          <a:p>
            <a:pPr indent="0" lvl="0" marL="0" rtl="0" algn="l">
              <a:spcBef>
                <a:spcPts val="0"/>
              </a:spcBef>
              <a:spcAft>
                <a:spcPts val="0"/>
              </a:spcAft>
              <a:buNone/>
            </a:pPr>
            <a:r>
              <a:rPr lang="zh-TW"/>
              <a:t>   ...&gt;	SALARY REAL</a:t>
            </a:r>
            <a:endParaRPr/>
          </a:p>
          <a:p>
            <a:pPr indent="0" lvl="0" marL="0" rtl="0" algn="l">
              <a:spcBef>
                <a:spcPts val="0"/>
              </a:spcBef>
              <a:spcAft>
                <a:spcPts val="0"/>
              </a:spcAft>
              <a:buNone/>
            </a:pPr>
            <a:r>
              <a:rPr lang="zh-TW"/>
              <a:t>   ...&gt; );</a:t>
            </a:r>
            <a:endParaRPr/>
          </a:p>
          <a:p>
            <a:pPr indent="0" lvl="0" marL="0" rtl="0" algn="l">
              <a:spcBef>
                <a:spcPts val="0"/>
              </a:spcBef>
              <a:spcAft>
                <a:spcPts val="0"/>
              </a:spcAft>
              <a:buNone/>
            </a:pPr>
            <a:r>
              <a:rPr lang="zh-TW"/>
              <a:t>sqlite&gt;  CREATE TABLE DEPARTMENT(</a:t>
            </a:r>
            <a:endParaRPr/>
          </a:p>
          <a:p>
            <a:pPr indent="0" lvl="0" marL="0" rtl="0" algn="l">
              <a:spcBef>
                <a:spcPts val="0"/>
              </a:spcBef>
              <a:spcAft>
                <a:spcPts val="0"/>
              </a:spcAft>
              <a:buNone/>
            </a:pPr>
            <a:r>
              <a:rPr lang="zh-TW"/>
              <a:t>   ...&gt;	ID INT PRIMARY KEY NOT NULL,</a:t>
            </a:r>
            <a:endParaRPr/>
          </a:p>
          <a:p>
            <a:pPr indent="0" lvl="0" marL="0" rtl="0" algn="l">
              <a:spcBef>
                <a:spcPts val="0"/>
              </a:spcBef>
              <a:spcAft>
                <a:spcPts val="0"/>
              </a:spcAft>
              <a:buNone/>
            </a:pPr>
            <a:r>
              <a:rPr lang="zh-TW"/>
              <a:t>   ...&gt;	DEPT CHAR(50) NOT NULL,</a:t>
            </a:r>
            <a:endParaRPr/>
          </a:p>
          <a:p>
            <a:pPr indent="0" lvl="0" marL="0" rtl="0" algn="l">
              <a:spcBef>
                <a:spcPts val="0"/>
              </a:spcBef>
              <a:spcAft>
                <a:spcPts val="0"/>
              </a:spcAft>
              <a:buNone/>
            </a:pPr>
            <a:r>
              <a:rPr lang="zh-TW"/>
              <a:t>   ...&gt;	EMP_ID INT NOT NULL</a:t>
            </a:r>
            <a:endParaRPr/>
          </a:p>
          <a:p>
            <a:pPr indent="0" lvl="0" marL="0" rtl="0" algn="l">
              <a:spcBef>
                <a:spcPts val="0"/>
              </a:spcBef>
              <a:spcAft>
                <a:spcPts val="0"/>
              </a:spcAft>
              <a:buNone/>
            </a:pPr>
            <a:r>
              <a:rPr lang="zh-TW"/>
              <a:t>   ...&gt; );</a:t>
            </a:r>
            <a:endParaRPr/>
          </a:p>
          <a:p>
            <a:pPr indent="0" lvl="0" marL="0" rtl="0" algn="l">
              <a:spcBef>
                <a:spcPts val="0"/>
              </a:spcBef>
              <a:spcAft>
                <a:spcPts val="0"/>
              </a:spcAft>
              <a:buNone/>
            </a:pPr>
            <a:r>
              <a:rPr lang="zh-TW"/>
              <a:t>sqlite&gt; .tables</a:t>
            </a:r>
            <a:endParaRPr/>
          </a:p>
          <a:p>
            <a:pPr indent="0" lvl="0" marL="0" rtl="0" algn="l">
              <a:spcBef>
                <a:spcPts val="0"/>
              </a:spcBef>
              <a:spcAft>
                <a:spcPts val="0"/>
              </a:spcAft>
              <a:buNone/>
            </a:pPr>
            <a:r>
              <a:rPr lang="zh-TW"/>
              <a:t>COMPANY 	DEPARTMENT</a:t>
            </a:r>
            <a:endParaRPr/>
          </a:p>
          <a:p>
            <a:pPr indent="0" lvl="0" marL="0" rtl="0" algn="l">
              <a:spcBef>
                <a:spcPts val="0"/>
              </a:spcBef>
              <a:spcAft>
                <a:spcPts val="0"/>
              </a:spcAft>
              <a:buNone/>
            </a:pPr>
            <a:r>
              <a:rPr lang="zh-TW"/>
              <a:t>sqlite&gt; .schema COMPANY</a:t>
            </a:r>
            <a:endParaRPr/>
          </a:p>
          <a:p>
            <a:pPr indent="0" lvl="0" marL="0" rtl="0" algn="l">
              <a:spcBef>
                <a:spcPts val="0"/>
              </a:spcBef>
              <a:spcAft>
                <a:spcPts val="0"/>
              </a:spcAft>
              <a:buNone/>
            </a:pPr>
            <a:r>
              <a:rPr lang="zh-TW"/>
              <a:t> 	ID = 3</a:t>
            </a:r>
            <a:endParaRPr/>
          </a:p>
          <a:p>
            <a:pPr indent="0" lvl="0" marL="0" rtl="0" algn="l">
              <a:spcBef>
                <a:spcPts val="0"/>
              </a:spcBef>
              <a:spcAft>
                <a:spcPts val="0"/>
              </a:spcAft>
              <a:buNone/>
            </a:pPr>
            <a:r>
              <a:rPr lang="zh-TW"/>
              <a:t>   NAME = Teddy</a:t>
            </a:r>
            <a:endParaRPr/>
          </a:p>
          <a:p>
            <a:pPr indent="0" lvl="0" marL="0" rtl="0" algn="l">
              <a:spcBef>
                <a:spcPts val="0"/>
              </a:spcBef>
              <a:spcAft>
                <a:spcPts val="0"/>
              </a:spcAft>
              <a:buNone/>
            </a:pPr>
            <a:r>
              <a:rPr lang="zh-TW"/>
              <a:t>	AGE = 23</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rPr lang="zh-TW"/>
              <a:t>sqlite&gt;  SELECT * FROM COMPANY ORDER BY NAME, SALARY ASC;</a:t>
            </a:r>
            <a:endParaRPr/>
          </a:p>
          <a:p>
            <a:pPr indent="0" lvl="0" marL="0" rtl="0" algn="l">
              <a:spcBef>
                <a:spcPts val="0"/>
              </a:spcBef>
              <a:spcAft>
                <a:spcPts val="0"/>
              </a:spcAft>
              <a:buNone/>
            </a:pPr>
            <a:r>
              <a:rPr lang="zh-TW"/>
              <a:t> 	ID = 2</a:t>
            </a:r>
            <a:endParaRPr/>
          </a:p>
          <a:p>
            <a:pPr indent="0" lvl="0" marL="0" rtl="0" algn="l">
              <a:spcBef>
                <a:spcPts val="0"/>
              </a:spcBef>
              <a:spcAft>
                <a:spcPts val="0"/>
              </a:spcAft>
              <a:buNone/>
            </a:pPr>
            <a:r>
              <a:rPr lang="zh-TW"/>
              <a:t>   NAME = Allen</a:t>
            </a:r>
            <a:endParaRPr/>
          </a:p>
          <a:p>
            <a:pPr indent="0" lvl="0" marL="0" rtl="0" algn="l">
              <a:spcBef>
                <a:spcPts val="0"/>
              </a:spcBef>
              <a:spcAft>
                <a:spcPts val="0"/>
              </a:spcAft>
              <a:buNone/>
            </a:pPr>
            <a:r>
              <a:rPr lang="zh-TW"/>
              <a:t>	AGE = 25</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5</a:t>
            </a:r>
            <a:endParaRPr/>
          </a:p>
          <a:p>
            <a:pPr indent="0" lvl="0" marL="0" rtl="0" algn="l">
              <a:spcBef>
                <a:spcPts val="0"/>
              </a:spcBef>
              <a:spcAft>
                <a:spcPts val="0"/>
              </a:spcAft>
              <a:buNone/>
            </a:pPr>
            <a:r>
              <a:rPr lang="zh-TW"/>
              <a:t>   NAME = David</a:t>
            </a:r>
            <a:endParaRPr/>
          </a:p>
          <a:p>
            <a:pPr indent="0" lvl="0" marL="0" rtl="0" algn="l">
              <a:spcBef>
                <a:spcPts val="0"/>
              </a:spcBef>
              <a:spcAft>
                <a:spcPts val="0"/>
              </a:spcAft>
              <a:buNone/>
            </a:pPr>
            <a:r>
              <a:rPr lang="zh-TW"/>
              <a:t>	AGE = 27</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6</a:t>
            </a:r>
            <a:endParaRPr/>
          </a:p>
          <a:p>
            <a:pPr indent="0" lvl="0" marL="0" rtl="0" algn="l">
              <a:spcBef>
                <a:spcPts val="0"/>
              </a:spcBef>
              <a:spcAft>
                <a:spcPts val="0"/>
              </a:spcAft>
              <a:buNone/>
            </a:pPr>
            <a:r>
              <a:rPr lang="zh-TW"/>
              <a:t>   NAME = Kim</a:t>
            </a:r>
            <a:endParaRPr/>
          </a:p>
          <a:p>
            <a:pPr indent="0" lvl="0" marL="0" rtl="0" algn="l">
              <a:spcBef>
                <a:spcPts val="0"/>
              </a:spcBef>
              <a:spcAft>
                <a:spcPts val="0"/>
              </a:spcAft>
              <a:buNone/>
            </a:pPr>
            <a:r>
              <a:rPr lang="zh-TW"/>
              <a:t>	AGE = 22</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4</a:t>
            </a:r>
            <a:endParaRPr/>
          </a:p>
          <a:p>
            <a:pPr indent="0" lvl="0" marL="0" rtl="0" algn="l">
              <a:spcBef>
                <a:spcPts val="0"/>
              </a:spcBef>
              <a:spcAft>
                <a:spcPts val="0"/>
              </a:spcAft>
              <a:buNone/>
            </a:pPr>
            <a:r>
              <a:rPr lang="zh-TW"/>
              <a:t>   NAME = Mark</a:t>
            </a:r>
            <a:endParaRPr/>
          </a:p>
          <a:p>
            <a:pPr indent="0" lvl="0" marL="0" rtl="0" algn="l">
              <a:spcBef>
                <a:spcPts val="0"/>
              </a:spcBef>
              <a:spcAft>
                <a:spcPts val="0"/>
              </a:spcAft>
              <a:buNone/>
            </a:pPr>
            <a:r>
              <a:rPr lang="zh-TW"/>
              <a:t>	AGE = 25</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1</a:t>
            </a:r>
            <a:endParaRPr/>
          </a:p>
          <a:p>
            <a:pPr indent="0" lvl="0" marL="0" rtl="0" algn="l">
              <a:spcBef>
                <a:spcPts val="0"/>
              </a:spcBef>
              <a:spcAft>
                <a:spcPts val="0"/>
              </a:spcAft>
              <a:buNone/>
            </a:pPr>
            <a:r>
              <a:rPr lang="zh-TW"/>
              <a:t>   NAME = Paul</a:t>
            </a:r>
            <a:endParaRPr/>
          </a:p>
          <a:p>
            <a:pPr indent="0" lvl="0" marL="0" rtl="0" algn="l">
              <a:spcBef>
                <a:spcPts val="0"/>
              </a:spcBef>
              <a:spcAft>
                <a:spcPts val="0"/>
              </a:spcAft>
              <a:buNone/>
            </a:pPr>
            <a:r>
              <a:rPr lang="zh-TW"/>
              <a:t>	AGE = 32</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3</a:t>
            </a:r>
            <a:endParaRPr/>
          </a:p>
          <a:p>
            <a:pPr indent="0" lvl="0" marL="0" rtl="0" algn="l">
              <a:spcBef>
                <a:spcPts val="0"/>
              </a:spcBef>
              <a:spcAft>
                <a:spcPts val="0"/>
              </a:spcAft>
              <a:buNone/>
            </a:pPr>
            <a:r>
              <a:rPr lang="zh-TW"/>
              <a:t>   NAME = Teddy</a:t>
            </a:r>
            <a:endParaRPr/>
          </a:p>
          <a:p>
            <a:pPr indent="0" lvl="0" marL="0" rtl="0" algn="l">
              <a:spcBef>
                <a:spcPts val="0"/>
              </a:spcBef>
              <a:spcAft>
                <a:spcPts val="0"/>
              </a:spcAft>
              <a:buNone/>
            </a:pPr>
            <a:r>
              <a:rPr lang="zh-TW"/>
              <a:t>	AGE = 23</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rPr lang="zh-TW"/>
              <a:t>sqlite&gt; SELECT * FROM COMPANY ORDER BY NAME DESC;</a:t>
            </a:r>
            <a:endParaRPr/>
          </a:p>
          <a:p>
            <a:pPr indent="0" lvl="0" marL="0" rtl="0" algn="l">
              <a:spcBef>
                <a:spcPts val="0"/>
              </a:spcBef>
              <a:spcAft>
                <a:spcPts val="0"/>
              </a:spcAft>
              <a:buNone/>
            </a:pPr>
            <a:r>
              <a:rPr lang="zh-TW"/>
              <a:t> 	ID = 3</a:t>
            </a:r>
            <a:endParaRPr/>
          </a:p>
          <a:p>
            <a:pPr indent="0" lvl="0" marL="0" rtl="0" algn="l">
              <a:spcBef>
                <a:spcPts val="0"/>
              </a:spcBef>
              <a:spcAft>
                <a:spcPts val="0"/>
              </a:spcAft>
              <a:buNone/>
            </a:pPr>
            <a:r>
              <a:rPr lang="zh-TW"/>
              <a:t>   NAME = Teddy</a:t>
            </a:r>
            <a:endParaRPr/>
          </a:p>
          <a:p>
            <a:pPr indent="0" lvl="0" marL="0" rtl="0" algn="l">
              <a:spcBef>
                <a:spcPts val="0"/>
              </a:spcBef>
              <a:spcAft>
                <a:spcPts val="0"/>
              </a:spcAft>
              <a:buNone/>
            </a:pPr>
            <a:r>
              <a:rPr lang="zh-TW"/>
              <a:t>	AGE = 23</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1</a:t>
            </a:r>
            <a:endParaRPr/>
          </a:p>
          <a:p>
            <a:pPr indent="0" lvl="0" marL="0" rtl="0" algn="l">
              <a:spcBef>
                <a:spcPts val="0"/>
              </a:spcBef>
              <a:spcAft>
                <a:spcPts val="0"/>
              </a:spcAft>
              <a:buNone/>
            </a:pPr>
            <a:r>
              <a:rPr lang="zh-TW"/>
              <a:t>   NAME = Paul</a:t>
            </a:r>
            <a:endParaRPr/>
          </a:p>
          <a:p>
            <a:pPr indent="0" lvl="0" marL="0" rtl="0" algn="l">
              <a:spcBef>
                <a:spcPts val="0"/>
              </a:spcBef>
              <a:spcAft>
                <a:spcPts val="0"/>
              </a:spcAft>
              <a:buNone/>
            </a:pPr>
            <a:r>
              <a:rPr lang="zh-TW"/>
              <a:t>	AGE = 32</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4</a:t>
            </a:r>
            <a:endParaRPr/>
          </a:p>
          <a:p>
            <a:pPr indent="0" lvl="0" marL="0" rtl="0" algn="l">
              <a:spcBef>
                <a:spcPts val="0"/>
              </a:spcBef>
              <a:spcAft>
                <a:spcPts val="0"/>
              </a:spcAft>
              <a:buNone/>
            </a:pPr>
            <a:r>
              <a:rPr lang="zh-TW"/>
              <a:t>   NAME = Mark</a:t>
            </a:r>
            <a:endParaRPr/>
          </a:p>
          <a:p>
            <a:pPr indent="0" lvl="0" marL="0" rtl="0" algn="l">
              <a:spcBef>
                <a:spcPts val="0"/>
              </a:spcBef>
              <a:spcAft>
                <a:spcPts val="0"/>
              </a:spcAft>
              <a:buNone/>
            </a:pPr>
            <a:r>
              <a:rPr lang="zh-TW"/>
              <a:t>	AGE = 25</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6</a:t>
            </a:r>
            <a:endParaRPr/>
          </a:p>
          <a:p>
            <a:pPr indent="0" lvl="0" marL="0" rtl="0" algn="l">
              <a:spcBef>
                <a:spcPts val="0"/>
              </a:spcBef>
              <a:spcAft>
                <a:spcPts val="0"/>
              </a:spcAft>
              <a:buNone/>
            </a:pPr>
            <a:r>
              <a:rPr lang="zh-TW"/>
              <a:t>   NAME = Kim</a:t>
            </a:r>
            <a:endParaRPr/>
          </a:p>
          <a:p>
            <a:pPr indent="0" lvl="0" marL="0" rtl="0" algn="l">
              <a:spcBef>
                <a:spcPts val="0"/>
              </a:spcBef>
              <a:spcAft>
                <a:spcPts val="0"/>
              </a:spcAft>
              <a:buNone/>
            </a:pPr>
            <a:r>
              <a:rPr lang="zh-TW"/>
              <a:t>	AGE = 22</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5</a:t>
            </a:r>
            <a:endParaRPr/>
          </a:p>
          <a:p>
            <a:pPr indent="0" lvl="0" marL="0" rtl="0" algn="l">
              <a:spcBef>
                <a:spcPts val="0"/>
              </a:spcBef>
              <a:spcAft>
                <a:spcPts val="0"/>
              </a:spcAft>
              <a:buNone/>
            </a:pPr>
            <a:r>
              <a:rPr lang="zh-TW"/>
              <a:t>   NAME = David</a:t>
            </a:r>
            <a:endParaRPr/>
          </a:p>
          <a:p>
            <a:pPr indent="0" lvl="0" marL="0" rtl="0" algn="l">
              <a:spcBef>
                <a:spcPts val="0"/>
              </a:spcBef>
              <a:spcAft>
                <a:spcPts val="0"/>
              </a:spcAft>
              <a:buNone/>
            </a:pPr>
            <a:r>
              <a:rPr lang="zh-TW"/>
              <a:t>	AGE = 27</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ID = 2</a:t>
            </a:r>
            <a:endParaRPr/>
          </a:p>
          <a:p>
            <a:pPr indent="0" lvl="0" marL="0" rtl="0" algn="l">
              <a:spcBef>
                <a:spcPts val="0"/>
              </a:spcBef>
              <a:spcAft>
                <a:spcPts val="0"/>
              </a:spcAft>
              <a:buNone/>
            </a:pPr>
            <a:r>
              <a:rPr lang="zh-TW"/>
              <a:t>   NAME = Allen</a:t>
            </a:r>
            <a:endParaRPr/>
          </a:p>
          <a:p>
            <a:pPr indent="0" lvl="0" marL="0" rtl="0" algn="l">
              <a:spcBef>
                <a:spcPts val="0"/>
              </a:spcBef>
              <a:spcAft>
                <a:spcPts val="0"/>
              </a:spcAft>
              <a:buNone/>
            </a:pPr>
            <a:r>
              <a:rPr lang="zh-TW"/>
              <a:t>	AGE = 25</a:t>
            </a:r>
            <a:endParaRPr/>
          </a:p>
          <a:p>
            <a:pPr indent="0" lvl="0" marL="0" rtl="0" algn="l">
              <a:spcBef>
                <a:spcPts val="0"/>
              </a:spcBef>
              <a:spcAft>
                <a:spcPts val="0"/>
              </a:spcAft>
              <a:buNone/>
            </a:pPr>
            <a:r>
              <a:rPr lang="zh-TW"/>
              <a:t>ADDRESS = Texas</a:t>
            </a:r>
            <a:endParaRPr/>
          </a:p>
          <a:p>
            <a:pPr indent="0" lvl="0" marL="0" rtl="0" algn="l">
              <a:spcBef>
                <a:spcPts val="0"/>
              </a:spcBef>
              <a:spcAft>
                <a:spcPts val="0"/>
              </a:spcAft>
              <a:buNone/>
            </a:pPr>
            <a:r>
              <a:rPr lang="zh-TW"/>
              <a:t> SALARY = 20000.0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3"/>
          <p:cNvSpPr txBox="1"/>
          <p:nvPr>
            <p:ph idx="1" type="body"/>
          </p:nvPr>
        </p:nvSpPr>
        <p:spPr>
          <a:xfrm>
            <a:off x="1214100" y="30150"/>
            <a:ext cx="7030500" cy="511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(1, 'Paul', 32, 'California', 20000.00 );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(2, 'Allen', 25, 'Texas', 15000.00 );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(3, 'Teddy', 23, 'Norway', 20000.00 );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(4, 'Mark', 25, 'Rich-Mond ', 65000.00 );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(5, 'David', 27, 'Texas', 85000.00 );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(ID,NAME,AGE,ADDRESS,SALARY)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VALUES (6, 'Kim', 22, 'South-Hall', 45000.00 );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VALUES (7, 'James', 24, 'Houston', 10000.00 );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.header 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.mode column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ID      	NAME    	AGE     	ADDRESS 	SALARY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  ----------  ----------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       	Paul    	32      	California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2       	Allen   	25      	Texas   	15000.0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3       	Teddy   	23      	Norway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4       	Mark    	25      	Rich-Mond   65000.0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5       	David   	27      	Texas   	85000.0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       	Kim     	22      	South-Hall  45000.0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7       	James   	24      	Houston 	10000.0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ID, NAME, SALARY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ID      	NAME    	SALARY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       	Paul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2       	Allen   	15000.0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3       	Teddy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4       	Mark    	65000.0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5       	David   	85000.0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       	Kim     	45000.0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7       	James   	10000.0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.width 10, 20, 10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ID      	NAME              	AGE     	ADDRESS 	SALARY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  ----------  ----------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       	Paul              	32      	California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2       	Allen             	25      	Texas   	15000.0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3       	Teddy             	23      	Norway  	20000.0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4       	Mark              	25      	Rich-Mond   65000.0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5       	David             	27      	Texas   	85000.0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       	Kim               	22      	South-Hall  45000.0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7       	James             	24      	Houston 	10000.0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tbl_name FROM sqlite_master WHERE type = 'table';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tbl_name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COMPANY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DEPARTMENT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sql FROM sqlite_master WHERE type = 'table' AND tbl_name =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CREATE TAB</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.mode line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10 + 20;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10 + 20 = 30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10 - 20;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10 - 20 = -10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10 * 20;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10 * 20 = 200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10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10 /5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12 %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12 % 5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&gt; 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 20000;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Norway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 20000;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&lt;&gt; 20000;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OR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IS NOT NULL;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Norway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NAME LIKE 'Ki%';</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NAME GLOB 'Ki*';</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IN ( 25, 27 );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NOT IN ( 25, 27 );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Norway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BETWEEN 25 AND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AGE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WHERE EXISTS (SELECT AGE FROM COMPANY WHERE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WHERE AGE &gt; (SELECT AGE FROM COMPANY WHERE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.mode line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 | 13;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60 | 13 = 61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 &amp; 13;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60 &amp; 13 = 12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 ^ 13;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unrecognized token: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10 * 20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select (~60);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near "select": syntax error</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 &lt;&lt;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(60 &lt;&lt; 2) = 240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(~60) = -61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(60 &gt;&gt;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(60 &gt;&gt; 2) = 15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SALARY = 10000;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ID NAME AGE ADDRESS 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SELECT (15 + 6) AS ADDITION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SELECT COUNT(*) AS "RECORDS"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near "ID": syntax error</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CURRENT_TIMESTAMP;</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CURRENT_TIMESTAMP = 2020-08-27 08:05:41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ID NAME AGE ADDRESS 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near "ID": syntax error</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OR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IS NOT NULL;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Norway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NAME LIKE 'Ki%';</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NAME GLOB 'Ki*';</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IN ( 25, 27 );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NOT IN ( 25, 27 );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Norway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South-Hall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45000.0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Houston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BETWEEN 25 AND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AGE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WHERE EXISTS (SELECT AGE FROM COMPANY WHERE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WHERE AGE &gt; (SELECT AGE FROM COMPANY WHERE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ID NAME AGE ADDRESS 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near "ID": syntax error</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AND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&gt;= 25 OR SALARY &gt;= 65000;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California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15000.0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Rich-Mond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65000.0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85000.0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UPDATE COMPANY SET ADDRESS = 'Texas' WHERE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UPDATE COMPANY SET ADDRESS = 'Texas', SALARY = 20000.00;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DELETE FROM COMPANY WHERE ID = 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LIKE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ADDRESS LIKE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AGE GLOB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WHERE ADDRESS GLOB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LIMIT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LIMIT 3 OFFSET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ORDER BY SALARY ASC;</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ORDER BY NAME, SALARY ASC;</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1</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32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4"/>
          <p:cNvSpPr txBox="1"/>
          <p:nvPr>
            <p:ph idx="1" type="body"/>
          </p:nvPr>
        </p:nvSpPr>
        <p:spPr>
          <a:xfrm>
            <a:off x="1199125" y="68700"/>
            <a:ext cx="7030500" cy="507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VALUES (8, 'Paul', 24, 'Houston', 20000.00 );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VALUES (9, 'James', 44, 'Norway', 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INSERT INTO COMPANY VALUES (10, 'James', 45, 'Texas', 5000.00 );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NAME, SUM(SALARY) FROM COMPANY GROUP BY NAME ORDER BY NAME;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40000.0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ELECT NAME, SUM(SALARY)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FROM COMPANY GROUP BY NAME ORDER BY NAME DESC;</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Error: near "ELECT": syntax error</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NAME, SUM(SALARY)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...&gt;      	FROM COMPANY GROUP BY NAME ORDER BY NAME DESC;</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40000.0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10000.0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SUM(SALARY)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GROUP BY name HAVING count(name) &lt;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27</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6</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4</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25</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ID = 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AGE = 23</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ADDRESS = Texas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SALARY = 20000.0</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 FROM COMPANY GROUP BY name HAVING count(name) &gt; 2;</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DISTINCT name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sqlite&gt; SELECT name FROM COMPANY;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Allen</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Teddy</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Mark</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David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Kim</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Paul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zh-TW" sz="1400">
                <a:solidFill>
                  <a:srgbClr val="000000"/>
                </a:solidFill>
                <a:latin typeface="Arial"/>
                <a:ea typeface="Arial"/>
                <a:cs typeface="Arial"/>
                <a:sym typeface="Arial"/>
              </a:rPr>
              <a:t> NAME = James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5"/>
          <p:cNvSpPr txBox="1"/>
          <p:nvPr>
            <p:ph type="title"/>
          </p:nvPr>
        </p:nvSpPr>
        <p:spPr>
          <a:xfrm>
            <a:off x="1303800" y="1724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2300">
                <a:solidFill>
                  <a:srgbClr val="393939"/>
                </a:solidFill>
                <a:latin typeface="Verdana"/>
                <a:ea typeface="Verdana"/>
                <a:cs typeface="Verdana"/>
                <a:sym typeface="Verdana"/>
              </a:rPr>
              <a:t>SQLite數據類型</a:t>
            </a:r>
            <a:endParaRPr sz="2300"/>
          </a:p>
        </p:txBody>
      </p:sp>
      <p:sp>
        <p:nvSpPr>
          <p:cNvPr id="857" name="Google Shape;857;p95"/>
          <p:cNvSpPr txBox="1"/>
          <p:nvPr>
            <p:ph idx="1" type="body"/>
          </p:nvPr>
        </p:nvSpPr>
        <p:spPr>
          <a:xfrm>
            <a:off x="1266400" y="8237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393939"/>
                </a:solidFill>
                <a:latin typeface="Verdana"/>
                <a:ea typeface="Verdana"/>
                <a:cs typeface="Verdana"/>
                <a:sym typeface="Verdana"/>
              </a:rPr>
              <a:t>SQLite具有以下五種常用的數據類型：</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NUL</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L: 這個值為空值;</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VARCHAR(n)：長度不固定且其最大長度為 n 的字串，n不能超過 4000;</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CHAR(n)：長度固定為n的字串，n不能超過 254;</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INTEGER: 值被標識為整數,依據值的大小可以依次被存儲為1,2,3,4,5,6,7,8;</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REAL: 所有值都是浮動的數值,被存儲為8字節的IEEE浮動標記序號;</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TEXT: 值為文本字符串,使用數據庫編碼存儲(TUTF-8, UTF-16BE or UTF-16-LE);</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BLOB: 值是BLOB數據塊，以輸入的數據格式進行存儲。如何輸入就如何存儲,不改 變格式;</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DATA ：包含了 年份、月份、日期;</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TIME： 包含了 小時、分鍾、秒;</a:t>
            </a:r>
            <a:endParaRPr sz="1400"/>
          </a:p>
        </p:txBody>
      </p:sp>
      <p:pic>
        <p:nvPicPr>
          <p:cNvPr id="858" name="Google Shape;858;p9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solidFill>
                  <a:srgbClr val="000000"/>
                </a:solidFill>
                <a:latin typeface="Arial"/>
                <a:ea typeface="Arial"/>
                <a:cs typeface="Arial"/>
                <a:sym typeface="Arial"/>
              </a:rPr>
              <a:t>分佈式文檔存儲數據庫）</a:t>
            </a:r>
            <a:endParaRPr>
              <a:solidFill>
                <a:srgbClr val="000000"/>
              </a:solidFill>
              <a:latin typeface="Arial"/>
              <a:ea typeface="Arial"/>
              <a:cs typeface="Arial"/>
              <a:sym typeface="Arial"/>
            </a:endParaRPr>
          </a:p>
          <a:p>
            <a:pPr indent="0" lvl="0" marL="0" rtl="0" algn="l">
              <a:spcBef>
                <a:spcPts val="0"/>
              </a:spcBef>
              <a:spcAft>
                <a:spcPts val="0"/>
              </a:spcAft>
              <a:buNone/>
            </a:pPr>
            <a:r>
              <a:rPr lang="zh-TW"/>
              <a:t>是啥？</a:t>
            </a:r>
            <a:endParaRPr/>
          </a:p>
        </p:txBody>
      </p:sp>
      <p:sp>
        <p:nvSpPr>
          <p:cNvPr id="864" name="Google Shape;864;p96"/>
          <p:cNvSpPr txBox="1"/>
          <p:nvPr>
            <p:ph idx="1" type="body"/>
          </p:nvPr>
        </p:nvSpPr>
        <p:spPr>
          <a:xfrm>
            <a:off x="1303800" y="1556425"/>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lang="zh-TW" sz="1600">
                <a:solidFill>
                  <a:srgbClr val="000000"/>
                </a:solidFill>
                <a:latin typeface="Arial"/>
                <a:ea typeface="Arial"/>
                <a:cs typeface="Arial"/>
                <a:sym typeface="Arial"/>
              </a:rPr>
              <a:t>MongoDB是</a:t>
            </a:r>
            <a:r>
              <a:rPr lang="zh-TW" sz="1600">
                <a:solidFill>
                  <a:srgbClr val="0000FF"/>
                </a:solidFill>
                <a:latin typeface="Arial"/>
                <a:ea typeface="Arial"/>
                <a:cs typeface="Arial"/>
                <a:sym typeface="Arial"/>
              </a:rPr>
              <a:t>分佈式文件存儲的數據庫</a:t>
            </a:r>
            <a:r>
              <a:rPr lang="zh-TW" sz="1600">
                <a:solidFill>
                  <a:srgbClr val="000000"/>
                </a:solidFill>
                <a:latin typeface="Arial"/>
                <a:ea typeface="Arial"/>
                <a:cs typeface="Arial"/>
                <a:sym typeface="Arial"/>
              </a:rPr>
              <a:t>。</a:t>
            </a:r>
            <a:r>
              <a:rPr lang="zh-TW" sz="1600">
                <a:solidFill>
                  <a:srgbClr val="0000FF"/>
                </a:solidFill>
                <a:latin typeface="Arial"/>
                <a:ea typeface="Arial"/>
                <a:cs typeface="Arial"/>
                <a:sym typeface="Arial"/>
              </a:rPr>
              <a:t>由C++語言編寫</a:t>
            </a:r>
            <a:r>
              <a:rPr lang="zh-TW" sz="1600">
                <a:solidFill>
                  <a:srgbClr val="000000"/>
                </a:solidFill>
                <a:latin typeface="Arial"/>
                <a:ea typeface="Arial"/>
                <a:cs typeface="Arial"/>
                <a:sym typeface="Arial"/>
              </a:rPr>
              <a:t>。旨在為WEB應用提供</a:t>
            </a:r>
            <a:r>
              <a:rPr lang="zh-TW" sz="1600">
                <a:solidFill>
                  <a:srgbClr val="FF0000"/>
                </a:solidFill>
                <a:latin typeface="Arial"/>
                <a:ea typeface="Arial"/>
                <a:cs typeface="Arial"/>
                <a:sym typeface="Arial"/>
              </a:rPr>
              <a:t>可擴展的高性能數據存儲</a:t>
            </a:r>
            <a:r>
              <a:rPr lang="zh-TW" sz="1600">
                <a:solidFill>
                  <a:srgbClr val="000000"/>
                </a:solidFill>
                <a:latin typeface="Arial"/>
                <a:ea typeface="Arial"/>
                <a:cs typeface="Arial"/>
                <a:sym typeface="Arial"/>
              </a:rPr>
              <a:t>解決方案。</a:t>
            </a:r>
            <a:endParaRPr sz="1600">
              <a:solidFill>
                <a:srgbClr val="000000"/>
              </a:solidFill>
              <a:latin typeface="Arial"/>
              <a:ea typeface="Arial"/>
              <a:cs typeface="Arial"/>
              <a:sym typeface="Arial"/>
            </a:endParaRPr>
          </a:p>
          <a:p>
            <a:pPr indent="0" lvl="0" marL="0" rtl="0" algn="l">
              <a:spcBef>
                <a:spcPts val="1300"/>
              </a:spcBef>
              <a:spcAft>
                <a:spcPts val="0"/>
              </a:spcAft>
              <a:buNone/>
            </a:pPr>
            <a:r>
              <a:rPr lang="zh-TW" sz="1600">
                <a:solidFill>
                  <a:srgbClr val="000000"/>
                </a:solidFill>
                <a:latin typeface="Arial"/>
                <a:ea typeface="Arial"/>
                <a:cs typeface="Arial"/>
                <a:sym typeface="Arial"/>
              </a:rPr>
              <a:t>MongoDB是</a:t>
            </a:r>
            <a:r>
              <a:rPr lang="zh-TW" sz="1600">
                <a:solidFill>
                  <a:srgbClr val="FF0000"/>
                </a:solidFill>
                <a:latin typeface="Arial"/>
                <a:ea typeface="Arial"/>
                <a:cs typeface="Arial"/>
                <a:sym typeface="Arial"/>
              </a:rPr>
              <a:t>非關係數據庫</a:t>
            </a:r>
            <a:r>
              <a:rPr lang="zh-TW" sz="1600">
                <a:solidFill>
                  <a:srgbClr val="000000"/>
                </a:solidFill>
                <a:latin typeface="Arial"/>
                <a:ea typeface="Arial"/>
                <a:cs typeface="Arial"/>
                <a:sym typeface="Arial"/>
              </a:rPr>
              <a:t>當中功能最豐富，最像關係數據庫的。他支持的數據結構非常鬆散，是類似json的bson格式(JSON(JavaScript Object Notation) 是一種輕量級的數據交換格式,bson是一種類json的一種二進制形式的存儲格式)，因此可以存儲比較複雜的數據類型。 Mongo最大的特點是他支持的</a:t>
            </a:r>
            <a:r>
              <a:rPr lang="zh-TW" sz="1600">
                <a:solidFill>
                  <a:srgbClr val="0000FF"/>
                </a:solidFill>
                <a:latin typeface="Arial"/>
                <a:ea typeface="Arial"/>
                <a:cs typeface="Arial"/>
                <a:sym typeface="Arial"/>
              </a:rPr>
              <a:t>查詢語言非常強大</a:t>
            </a:r>
            <a:r>
              <a:rPr lang="zh-TW" sz="1600">
                <a:solidFill>
                  <a:srgbClr val="000000"/>
                </a:solidFill>
                <a:latin typeface="Arial"/>
                <a:ea typeface="Arial"/>
                <a:cs typeface="Arial"/>
                <a:sym typeface="Arial"/>
              </a:rPr>
              <a:t>，其語法有點類似於面向對象的查詢語言，幾乎可以實現類似關係數據庫單表查詢的絕大部分功能，而且還支持對數據建立索引。</a:t>
            </a:r>
            <a:endParaRPr sz="1600">
              <a:solidFill>
                <a:srgbClr val="000000"/>
              </a:solidFill>
              <a:latin typeface="Arial"/>
              <a:ea typeface="Arial"/>
              <a:cs typeface="Arial"/>
              <a:sym typeface="Arial"/>
            </a:endParaRPr>
          </a:p>
          <a:p>
            <a:pPr indent="0" lvl="0" marL="0" rtl="0" algn="l">
              <a:spcBef>
                <a:spcPts val="1300"/>
              </a:spcBef>
              <a:spcAft>
                <a:spcPts val="0"/>
              </a:spcAft>
              <a:buNone/>
            </a:pPr>
            <a:r>
              <a:t/>
            </a:r>
            <a:endParaRPr sz="1100">
              <a:solidFill>
                <a:srgbClr val="FF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865" name="Google Shape;865;p9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7"/>
          <p:cNvSpPr txBox="1"/>
          <p:nvPr>
            <p:ph type="title"/>
          </p:nvPr>
        </p:nvSpPr>
        <p:spPr>
          <a:xfrm>
            <a:off x="1303800" y="1201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871" name="Google Shape;871;p97"/>
          <p:cNvSpPr txBox="1"/>
          <p:nvPr>
            <p:ph idx="1" type="body"/>
          </p:nvPr>
        </p:nvSpPr>
        <p:spPr>
          <a:xfrm>
            <a:off x="1348650" y="75650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0000"/>
              </a:buClr>
              <a:buSzPts val="2400"/>
              <a:buChar char="●"/>
            </a:pPr>
            <a:r>
              <a:rPr lang="zh-TW" sz="2400">
                <a:solidFill>
                  <a:srgbClr val="FF0000"/>
                </a:solidFill>
              </a:rPr>
              <a:t>數據採集和分散處理</a:t>
            </a:r>
            <a:endParaRPr sz="2400">
              <a:solidFill>
                <a:srgbClr val="FF0000"/>
              </a:solidFil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採用BASE理論</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資料操作採用無回應</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FF0000"/>
              </a:buClr>
              <a:buSzPts val="2400"/>
              <a:buFont typeface="Arial"/>
              <a:buChar char="●"/>
            </a:pPr>
            <a:r>
              <a:rPr lang="zh-TW" sz="2400">
                <a:solidFill>
                  <a:srgbClr val="FF0000"/>
                </a:solidFill>
                <a:latin typeface="Arial"/>
                <a:ea typeface="Arial"/>
                <a:cs typeface="Arial"/>
                <a:sym typeface="Arial"/>
              </a:rPr>
              <a:t>讀取高於寫入</a:t>
            </a:r>
            <a:endParaRPr sz="2400">
              <a:solidFill>
                <a:srgbClr val="FF0000"/>
              </a:solidFill>
              <a:latin typeface="Arial"/>
              <a:ea typeface="Arial"/>
              <a:cs typeface="Arial"/>
              <a:sym typeface="Arial"/>
            </a:endParaRPr>
          </a:p>
          <a:p>
            <a:pPr indent="-381000" lvl="0" marL="457200" rtl="0" algn="l">
              <a:spcBef>
                <a:spcPts val="0"/>
              </a:spcBef>
              <a:spcAft>
                <a:spcPts val="0"/>
              </a:spcAft>
              <a:buClr>
                <a:srgbClr val="FF0000"/>
              </a:buClr>
              <a:buSzPts val="2400"/>
              <a:buFont typeface="Arial"/>
              <a:buChar char="●"/>
            </a:pPr>
            <a:r>
              <a:rPr lang="zh-TW" sz="2400">
                <a:solidFill>
                  <a:srgbClr val="FF0000"/>
                </a:solidFill>
                <a:latin typeface="Arial"/>
                <a:ea typeface="Arial"/>
                <a:cs typeface="Arial"/>
                <a:sym typeface="Arial"/>
              </a:rPr>
              <a:t>語法與javascript相同</a:t>
            </a:r>
            <a:endParaRPr sz="2400">
              <a:solidFill>
                <a:srgbClr val="FF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Document是使用Bson資料格式存取</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已</a:t>
            </a:r>
            <a:r>
              <a:rPr lang="zh-TW" sz="2400">
                <a:solidFill>
                  <a:srgbClr val="0000FF"/>
                </a:solidFill>
                <a:latin typeface="Arial"/>
                <a:ea typeface="Arial"/>
                <a:cs typeface="Arial"/>
                <a:sym typeface="Arial"/>
              </a:rPr>
              <a:t>參考內嵌Document來達成RDBMS中的資料表關聯</a:t>
            </a:r>
            <a:endParaRPr sz="2400">
              <a:solidFill>
                <a:srgbClr val="0000FF"/>
              </a:solidFill>
              <a:latin typeface="Arial"/>
              <a:ea typeface="Arial"/>
              <a:cs typeface="Arial"/>
              <a:sym typeface="Arial"/>
            </a:endParaRPr>
          </a:p>
          <a:p>
            <a:pPr indent="0" lvl="0" marL="0" rtl="0" algn="l">
              <a:spcBef>
                <a:spcPts val="1600"/>
              </a:spcBef>
              <a:spcAft>
                <a:spcPts val="1600"/>
              </a:spcAft>
              <a:buNone/>
            </a:pPr>
            <a:r>
              <a:t/>
            </a:r>
            <a:endParaRPr sz="3200"/>
          </a:p>
        </p:txBody>
      </p:sp>
      <p:pic>
        <p:nvPicPr>
          <p:cNvPr id="872" name="Google Shape;872;p9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8"/>
          <p:cNvSpPr txBox="1"/>
          <p:nvPr>
            <p:ph type="title"/>
          </p:nvPr>
        </p:nvSpPr>
        <p:spPr>
          <a:xfrm>
            <a:off x="1363600" y="902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功能：</a:t>
            </a:r>
            <a:endParaRPr/>
          </a:p>
        </p:txBody>
      </p:sp>
      <p:sp>
        <p:nvSpPr>
          <p:cNvPr id="878" name="Google Shape;878;p98"/>
          <p:cNvSpPr txBox="1"/>
          <p:nvPr>
            <p:ph idx="1" type="body"/>
          </p:nvPr>
        </p:nvSpPr>
        <p:spPr>
          <a:xfrm>
            <a:off x="1363600" y="685800"/>
            <a:ext cx="3780000" cy="39867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面向集合存儲，</a:t>
            </a:r>
            <a:r>
              <a:rPr lang="zh-TW" sz="1800">
                <a:solidFill>
                  <a:srgbClr val="0000FF"/>
                </a:solidFill>
                <a:latin typeface="Arial"/>
                <a:ea typeface="Arial"/>
                <a:cs typeface="Arial"/>
                <a:sym typeface="Arial"/>
              </a:rPr>
              <a:t>易存儲對像類型的數據。</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模式自由。</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支持動態查詢。</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FF"/>
                </a:solidFill>
                <a:latin typeface="Arial"/>
                <a:ea typeface="Arial"/>
                <a:cs typeface="Arial"/>
                <a:sym typeface="Arial"/>
              </a:rPr>
              <a:t>支持完全索引</a:t>
            </a:r>
            <a:r>
              <a:rPr lang="zh-TW" sz="1800">
                <a:solidFill>
                  <a:srgbClr val="000000"/>
                </a:solidFill>
                <a:latin typeface="Arial"/>
                <a:ea typeface="Arial"/>
                <a:cs typeface="Arial"/>
                <a:sym typeface="Arial"/>
              </a:rPr>
              <a:t>，包含內部對象。</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支持查詢。</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支持複製和故障恢復。</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FF"/>
                </a:solidFill>
                <a:latin typeface="Arial"/>
                <a:ea typeface="Arial"/>
                <a:cs typeface="Arial"/>
                <a:sym typeface="Arial"/>
              </a:rPr>
              <a:t>使用高效的二進制數據存儲</a:t>
            </a:r>
            <a:r>
              <a:rPr lang="zh-TW" sz="1800">
                <a:solidFill>
                  <a:srgbClr val="000000"/>
                </a:solidFill>
                <a:latin typeface="Arial"/>
                <a:ea typeface="Arial"/>
                <a:cs typeface="Arial"/>
                <a:sym typeface="Arial"/>
              </a:rPr>
              <a:t>，包括大型對象（如視頻等）</a:t>
            </a:r>
            <a:endParaRPr sz="1800">
              <a:solidFill>
                <a:srgbClr val="000000"/>
              </a:solidFill>
              <a:latin typeface="Arial"/>
              <a:ea typeface="Arial"/>
              <a:cs typeface="Arial"/>
              <a:sym typeface="Arial"/>
            </a:endParaRPr>
          </a:p>
          <a:p>
            <a:pPr indent="0" lvl="0" marL="0" rtl="0" algn="l">
              <a:spcBef>
                <a:spcPts val="2800"/>
              </a:spcBef>
              <a:spcAft>
                <a:spcPts val="0"/>
              </a:spcAft>
              <a:buNone/>
            </a:pPr>
            <a:r>
              <a:t/>
            </a:r>
            <a:endParaRPr sz="1100">
              <a:solidFill>
                <a:srgbClr val="FF0000"/>
              </a:solidFill>
              <a:latin typeface="Arial"/>
              <a:ea typeface="Arial"/>
              <a:cs typeface="Arial"/>
              <a:sym typeface="Arial"/>
            </a:endParaRPr>
          </a:p>
          <a:p>
            <a:pPr indent="0" lvl="0" marL="0" rtl="0" algn="l">
              <a:spcBef>
                <a:spcPts val="2800"/>
              </a:spcBef>
              <a:spcAft>
                <a:spcPts val="2800"/>
              </a:spcAft>
              <a:buNone/>
            </a:pPr>
            <a:r>
              <a:t/>
            </a:r>
            <a:endParaRPr/>
          </a:p>
        </p:txBody>
      </p:sp>
      <p:sp>
        <p:nvSpPr>
          <p:cNvPr id="879" name="Google Shape;879;p98"/>
          <p:cNvSpPr txBox="1"/>
          <p:nvPr/>
        </p:nvSpPr>
        <p:spPr>
          <a:xfrm>
            <a:off x="5255650" y="545750"/>
            <a:ext cx="3768000" cy="3917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800"/>
              </a:spcBef>
              <a:spcAft>
                <a:spcPts val="0"/>
              </a:spcAft>
              <a:buSzPts val="1800"/>
              <a:buChar char="●"/>
            </a:pPr>
            <a:r>
              <a:rPr lang="zh-TW" sz="1800"/>
              <a:t>自動處理碎片，以</a:t>
            </a:r>
            <a:r>
              <a:rPr lang="zh-TW" sz="1800">
                <a:solidFill>
                  <a:srgbClr val="0000FF"/>
                </a:solidFill>
              </a:rPr>
              <a:t>支持雲計算層次的擴展性。</a:t>
            </a:r>
            <a:endParaRPr sz="1800">
              <a:solidFill>
                <a:srgbClr val="0000FF"/>
              </a:solidFill>
            </a:endParaRPr>
          </a:p>
          <a:p>
            <a:pPr indent="-342900" lvl="0" marL="457200" rtl="0" algn="l">
              <a:lnSpc>
                <a:spcPct val="115000"/>
              </a:lnSpc>
              <a:spcBef>
                <a:spcPts val="0"/>
              </a:spcBef>
              <a:spcAft>
                <a:spcPts val="0"/>
              </a:spcAft>
              <a:buSzPts val="1800"/>
              <a:buChar char="●"/>
            </a:pPr>
            <a:r>
              <a:rPr lang="zh-TW" sz="1800"/>
              <a:t>支持RUBY，PYTHON，JAVA，C++，PHP，C#等多種語言。</a:t>
            </a:r>
            <a:endParaRPr sz="1800"/>
          </a:p>
          <a:p>
            <a:pPr indent="-342900" lvl="0" marL="457200" rtl="0" algn="l">
              <a:lnSpc>
                <a:spcPct val="115000"/>
              </a:lnSpc>
              <a:spcBef>
                <a:spcPts val="0"/>
              </a:spcBef>
              <a:spcAft>
                <a:spcPts val="0"/>
              </a:spcAft>
              <a:buSzPts val="1800"/>
              <a:buChar char="●"/>
            </a:pPr>
            <a:r>
              <a:rPr lang="zh-TW" sz="1800">
                <a:solidFill>
                  <a:srgbClr val="0000FF"/>
                </a:solidFill>
              </a:rPr>
              <a:t>文件存儲格式為BSON</a:t>
            </a:r>
            <a:r>
              <a:rPr lang="zh-TW" sz="1800"/>
              <a:t>（一種JSON的擴展）。</a:t>
            </a:r>
            <a:endParaRPr sz="1800"/>
          </a:p>
          <a:p>
            <a:pPr indent="-342900" lvl="0" marL="457200" rtl="0" algn="l">
              <a:lnSpc>
                <a:spcPct val="115000"/>
              </a:lnSpc>
              <a:spcBef>
                <a:spcPts val="0"/>
              </a:spcBef>
              <a:spcAft>
                <a:spcPts val="0"/>
              </a:spcAft>
              <a:buClr>
                <a:srgbClr val="0000FF"/>
              </a:buClr>
              <a:buSzPts val="1800"/>
              <a:buChar char="●"/>
            </a:pPr>
            <a:r>
              <a:rPr lang="zh-TW" sz="1800">
                <a:solidFill>
                  <a:srgbClr val="0000FF"/>
                </a:solidFill>
              </a:rPr>
              <a:t>可通過網絡訪問</a:t>
            </a:r>
            <a:endParaRPr sz="1800">
              <a:solidFill>
                <a:srgbClr val="0000FF"/>
              </a:solidFill>
            </a:endParaRPr>
          </a:p>
        </p:txBody>
      </p:sp>
      <p:pic>
        <p:nvPicPr>
          <p:cNvPr id="880" name="Google Shape;880;p9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特點：</a:t>
            </a:r>
            <a:endParaRPr/>
          </a:p>
        </p:txBody>
      </p:sp>
      <p:sp>
        <p:nvSpPr>
          <p:cNvPr id="886" name="Google Shape;886;p99"/>
          <p:cNvSpPr txBox="1"/>
          <p:nvPr>
            <p:ph idx="1" type="body"/>
          </p:nvPr>
        </p:nvSpPr>
        <p:spPr>
          <a:xfrm>
            <a:off x="1423425" y="1197575"/>
            <a:ext cx="7030500" cy="2541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zh-TW" sz="2100">
                <a:solidFill>
                  <a:srgbClr val="0000FF"/>
                </a:solidFill>
                <a:latin typeface="Arial"/>
                <a:ea typeface="Arial"/>
                <a:cs typeface="Arial"/>
                <a:sym typeface="Arial"/>
              </a:rPr>
              <a:t>高性能、易部署使用，存取數據非常方便</a:t>
            </a:r>
            <a:endParaRPr sz="2100">
              <a:solidFill>
                <a:srgbClr val="0000FF"/>
              </a:solidFill>
              <a:latin typeface="Arial"/>
              <a:ea typeface="Arial"/>
              <a:cs typeface="Arial"/>
              <a:sym typeface="Arial"/>
            </a:endParaRPr>
          </a:p>
          <a:p>
            <a:pPr indent="0" lvl="0" marL="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887" name="Google Shape;887;p9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00"/>
          <p:cNvSpPr txBox="1"/>
          <p:nvPr>
            <p:ph type="title"/>
          </p:nvPr>
        </p:nvSpPr>
        <p:spPr>
          <a:xfrm>
            <a:off x="1303800" y="752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跟sqlite有啥不同？</a:t>
            </a:r>
            <a:endParaRPr/>
          </a:p>
        </p:txBody>
      </p:sp>
      <p:sp>
        <p:nvSpPr>
          <p:cNvPr id="893" name="Google Shape;893;p100"/>
          <p:cNvSpPr txBox="1"/>
          <p:nvPr>
            <p:ph idx="1" type="body"/>
          </p:nvPr>
        </p:nvSpPr>
        <p:spPr>
          <a:xfrm>
            <a:off x="1266400" y="771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200">
                <a:solidFill>
                  <a:srgbClr val="000000"/>
                </a:solidFill>
                <a:latin typeface="Arial"/>
                <a:ea typeface="Arial"/>
                <a:cs typeface="Arial"/>
                <a:sym typeface="Arial"/>
              </a:rPr>
              <a:t>sqlite特點:</a:t>
            </a:r>
            <a:r>
              <a:rPr lang="zh-TW" sz="2200">
                <a:solidFill>
                  <a:srgbClr val="000000"/>
                </a:solidFill>
                <a:latin typeface="Arial"/>
                <a:ea typeface="Arial"/>
                <a:cs typeface="Arial"/>
                <a:sym typeface="Arial"/>
              </a:rPr>
              <a:t>用於</a:t>
            </a:r>
            <a:r>
              <a:rPr lang="zh-TW" sz="2200">
                <a:solidFill>
                  <a:srgbClr val="FF0000"/>
                </a:solidFill>
                <a:latin typeface="Arial"/>
                <a:ea typeface="Arial"/>
                <a:cs typeface="Arial"/>
                <a:sym typeface="Arial"/>
              </a:rPr>
              <a:t>應用程序存儲數據</a:t>
            </a:r>
            <a:endParaRPr sz="2200">
              <a:solidFill>
                <a:srgbClr val="FF0000"/>
              </a:solidFill>
              <a:latin typeface="Arial"/>
              <a:ea typeface="Arial"/>
              <a:cs typeface="Arial"/>
              <a:sym typeface="Arial"/>
            </a:endParaRPr>
          </a:p>
          <a:p>
            <a:pPr indent="0" lvl="0" marL="0" rtl="0" algn="l">
              <a:spcBef>
                <a:spcPts val="0"/>
              </a:spcBef>
              <a:spcAft>
                <a:spcPts val="0"/>
              </a:spcAft>
              <a:buNone/>
            </a:pPr>
            <a:r>
              <a:rPr b="1" lang="zh-TW" sz="2200">
                <a:solidFill>
                  <a:srgbClr val="000000"/>
                </a:solidFill>
                <a:latin typeface="Arial"/>
                <a:ea typeface="Arial"/>
                <a:cs typeface="Arial"/>
                <a:sym typeface="Arial"/>
              </a:rPr>
              <a:t>mongodb特點</a:t>
            </a:r>
            <a:r>
              <a:rPr lang="zh-TW" sz="2200">
                <a:solidFill>
                  <a:srgbClr val="000000"/>
                </a:solidFill>
                <a:latin typeface="Arial"/>
                <a:ea typeface="Arial"/>
                <a:cs typeface="Arial"/>
                <a:sym typeface="Arial"/>
              </a:rPr>
              <a:t>：不</a:t>
            </a:r>
            <a:r>
              <a:rPr lang="zh-TW" sz="2200">
                <a:solidFill>
                  <a:srgbClr val="FF0000"/>
                </a:solidFill>
                <a:latin typeface="Arial"/>
                <a:ea typeface="Arial"/>
                <a:cs typeface="Arial"/>
                <a:sym typeface="Arial"/>
              </a:rPr>
              <a:t>使用SQL語句進行檢索</a:t>
            </a:r>
            <a:r>
              <a:rPr lang="zh-TW" sz="2200">
                <a:solidFill>
                  <a:srgbClr val="000000"/>
                </a:solidFill>
                <a:latin typeface="Arial"/>
                <a:ea typeface="Arial"/>
                <a:cs typeface="Arial"/>
                <a:sym typeface="Arial"/>
              </a:rPr>
              <a:t>MongoDB存儲文件</a:t>
            </a:r>
            <a:endParaRPr sz="500"/>
          </a:p>
        </p:txBody>
      </p:sp>
      <p:pic>
        <p:nvPicPr>
          <p:cNvPr id="894" name="Google Shape;894;p100"/>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0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適用場景：</a:t>
            </a:r>
            <a:endParaRPr/>
          </a:p>
        </p:txBody>
      </p:sp>
      <p:sp>
        <p:nvSpPr>
          <p:cNvPr id="900" name="Google Shape;900;p101"/>
          <p:cNvSpPr txBox="1"/>
          <p:nvPr>
            <p:ph idx="1" type="body"/>
          </p:nvPr>
        </p:nvSpPr>
        <p:spPr>
          <a:xfrm>
            <a:off x="1216000" y="125840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zh-TW" sz="2200">
                <a:solidFill>
                  <a:srgbClr val="000000"/>
                </a:solidFill>
              </a:rPr>
              <a:t>網站</a:t>
            </a:r>
            <a:r>
              <a:rPr lang="zh-TW" sz="2200">
                <a:solidFill>
                  <a:srgbClr val="FF0000"/>
                </a:solidFill>
              </a:rPr>
              <a:t>登入登出</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快取</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擴充</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檔案的存取</a:t>
            </a:r>
            <a:r>
              <a:rPr lang="zh-TW" sz="2200">
                <a:solidFill>
                  <a:srgbClr val="FF0000"/>
                </a:solidFill>
              </a:rPr>
              <a:t>紀錄</a:t>
            </a:r>
            <a:endParaRPr sz="2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01" name="Google Shape;901;p10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node.js</a:t>
            </a:r>
            <a:r>
              <a:rPr lang="zh-TW"/>
              <a:t>優缺點;</a:t>
            </a:r>
            <a:endParaRPr/>
          </a:p>
        </p:txBody>
      </p:sp>
      <p:sp>
        <p:nvSpPr>
          <p:cNvPr id="345" name="Google Shape;345;p21"/>
          <p:cNvSpPr txBox="1"/>
          <p:nvPr>
            <p:ph idx="1" type="body"/>
          </p:nvPr>
        </p:nvSpPr>
        <p:spPr>
          <a:xfrm>
            <a:off x="1362325" y="1300950"/>
            <a:ext cx="70305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t>優點：</a:t>
            </a:r>
            <a:endParaRPr sz="2000"/>
          </a:p>
          <a:p>
            <a:pPr indent="-355600" lvl="0" marL="457200" rtl="0" algn="l">
              <a:spcBef>
                <a:spcPts val="1600"/>
              </a:spcBef>
              <a:spcAft>
                <a:spcPts val="0"/>
              </a:spcAft>
              <a:buSzPts val="2000"/>
              <a:buChar char="●"/>
            </a:pPr>
            <a:r>
              <a:rPr lang="zh-TW" sz="2000">
                <a:solidFill>
                  <a:srgbClr val="FF0000"/>
                </a:solidFill>
              </a:rPr>
              <a:t>開發快</a:t>
            </a:r>
            <a:r>
              <a:rPr lang="zh-TW" sz="2000"/>
              <a:t>速輕</a:t>
            </a:r>
            <a:endParaRPr sz="2000"/>
          </a:p>
          <a:p>
            <a:pPr indent="-355600" lvl="0" marL="457200" rtl="0" algn="l">
              <a:spcBef>
                <a:spcPts val="0"/>
              </a:spcBef>
              <a:spcAft>
                <a:spcPts val="0"/>
              </a:spcAft>
              <a:buSzPts val="2000"/>
              <a:buChar char="●"/>
            </a:pPr>
            <a:r>
              <a:rPr lang="zh-TW" sz="2000">
                <a:solidFill>
                  <a:srgbClr val="FF0000"/>
                </a:solidFill>
              </a:rPr>
              <a:t>單執行緒減少</a:t>
            </a:r>
            <a:r>
              <a:rPr lang="zh-TW" sz="2000"/>
              <a:t>資源耗費</a:t>
            </a:r>
            <a:endParaRPr sz="2000"/>
          </a:p>
          <a:p>
            <a:pPr indent="-355600" lvl="0" marL="457200" rtl="0" algn="l">
              <a:spcBef>
                <a:spcPts val="0"/>
              </a:spcBef>
              <a:spcAft>
                <a:spcPts val="0"/>
              </a:spcAft>
              <a:buSzPts val="2000"/>
              <a:buChar char="●"/>
            </a:pPr>
            <a:r>
              <a:rPr lang="zh-TW" sz="2000">
                <a:solidFill>
                  <a:srgbClr val="FF0000"/>
                </a:solidFill>
              </a:rPr>
              <a:t>高併發連線</a:t>
            </a:r>
            <a:r>
              <a:rPr lang="zh-TW" sz="2000"/>
              <a:t>量</a:t>
            </a:r>
            <a:endParaRPr sz="2000"/>
          </a:p>
          <a:p>
            <a:pPr indent="-355600" lvl="0" marL="457200" rtl="0" algn="l">
              <a:spcBef>
                <a:spcPts val="0"/>
              </a:spcBef>
              <a:spcAft>
                <a:spcPts val="0"/>
              </a:spcAft>
              <a:buClr>
                <a:srgbClr val="FF0000"/>
              </a:buClr>
              <a:buSzPts val="2000"/>
              <a:buChar char="●"/>
            </a:pPr>
            <a:r>
              <a:rPr lang="zh-TW" sz="2000">
                <a:solidFill>
                  <a:srgbClr val="FF0000"/>
                </a:solidFill>
              </a:rPr>
              <a:t>非阻塞處理效能高耗能低</a:t>
            </a:r>
            <a:endParaRPr sz="2000">
              <a:solidFill>
                <a:srgbClr val="FF0000"/>
              </a:solidFill>
            </a:endParaRPr>
          </a:p>
          <a:p>
            <a:pPr indent="0" lvl="0" marL="0" rtl="0" algn="l">
              <a:spcBef>
                <a:spcPts val="1600"/>
              </a:spcBef>
              <a:spcAft>
                <a:spcPts val="0"/>
              </a:spcAft>
              <a:buNone/>
            </a:pPr>
            <a:r>
              <a:rPr lang="zh-TW" sz="2000"/>
              <a:t>缺點：</a:t>
            </a:r>
            <a:endParaRPr sz="2000"/>
          </a:p>
          <a:p>
            <a:pPr indent="-355600" lvl="0" marL="457200" rtl="0" algn="l">
              <a:spcBef>
                <a:spcPts val="1600"/>
              </a:spcBef>
              <a:spcAft>
                <a:spcPts val="0"/>
              </a:spcAft>
              <a:buSzPts val="2000"/>
              <a:buChar char="●"/>
            </a:pPr>
            <a:r>
              <a:rPr lang="zh-TW" sz="2000">
                <a:solidFill>
                  <a:srgbClr val="0000FF"/>
                </a:solidFill>
              </a:rPr>
              <a:t>單執行緒無法發揮</a:t>
            </a:r>
            <a:r>
              <a:rPr lang="zh-TW" sz="2000"/>
              <a:t>多核心效能</a:t>
            </a:r>
            <a:endParaRPr sz="2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6" name="Google Shape;346;p21"/>
          <p:cNvPicPr preferRelativeResize="0"/>
          <p:nvPr/>
        </p:nvPicPr>
        <p:blipFill>
          <a:blip r:embed="rId3">
            <a:alphaModFix/>
          </a:blip>
          <a:stretch>
            <a:fillRect/>
          </a:stretch>
        </p:blipFill>
        <p:spPr>
          <a:xfrm>
            <a:off x="8334300" y="4841594"/>
            <a:ext cx="741575" cy="24795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不適用場景：</a:t>
            </a:r>
            <a:endParaRPr/>
          </a:p>
        </p:txBody>
      </p:sp>
      <p:sp>
        <p:nvSpPr>
          <p:cNvPr id="907" name="Google Shape;907;p102"/>
          <p:cNvSpPr txBox="1"/>
          <p:nvPr>
            <p:ph idx="1" type="body"/>
          </p:nvPr>
        </p:nvSpPr>
        <p:spPr>
          <a:xfrm>
            <a:off x="1333075" y="12364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zh-TW" sz="2200">
                <a:solidFill>
                  <a:srgbClr val="FF0000"/>
                </a:solidFill>
              </a:rPr>
              <a:t>高交易</a:t>
            </a:r>
            <a:r>
              <a:rPr lang="zh-TW" sz="2200"/>
              <a:t>的需求系統</a:t>
            </a:r>
            <a:endParaRPr sz="2200"/>
          </a:p>
          <a:p>
            <a:pPr indent="-368300" lvl="0" marL="457200" rtl="0" algn="l">
              <a:spcBef>
                <a:spcPts val="0"/>
              </a:spcBef>
              <a:spcAft>
                <a:spcPts val="0"/>
              </a:spcAft>
              <a:buSzPts val="2200"/>
              <a:buChar char="●"/>
            </a:pPr>
            <a:r>
              <a:rPr lang="zh-TW" sz="2200">
                <a:solidFill>
                  <a:srgbClr val="FF0000"/>
                </a:solidFill>
              </a:rPr>
              <a:t>BI應用</a:t>
            </a:r>
            <a:r>
              <a:rPr lang="zh-TW" sz="2200"/>
              <a:t>：針對</a:t>
            </a:r>
            <a:r>
              <a:rPr lang="zh-TW" sz="2200">
                <a:solidFill>
                  <a:srgbClr val="0000FF"/>
                </a:solidFill>
              </a:rPr>
              <a:t>特定問題的BI資料庫會進行特殊優化的查詢方式採用</a:t>
            </a:r>
            <a:r>
              <a:rPr lang="zh-TW" sz="2200"/>
              <a:t>datawarehouse</a:t>
            </a:r>
            <a:endParaRPr sz="2200"/>
          </a:p>
          <a:p>
            <a:pPr indent="0" lvl="0" marL="0" rtl="0" algn="l">
              <a:spcBef>
                <a:spcPts val="1600"/>
              </a:spcBef>
              <a:spcAft>
                <a:spcPts val="1600"/>
              </a:spcAft>
              <a:buNone/>
            </a:pPr>
            <a:r>
              <a:t/>
            </a:r>
            <a:endParaRPr/>
          </a:p>
        </p:txBody>
      </p:sp>
      <p:pic>
        <p:nvPicPr>
          <p:cNvPr id="908" name="Google Shape;908;p102"/>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aphicFrame>
        <p:nvGraphicFramePr>
          <p:cNvPr id="913" name="Google Shape;913;p103"/>
          <p:cNvGraphicFramePr/>
          <p:nvPr/>
        </p:nvGraphicFramePr>
        <p:xfrm>
          <a:off x="0" y="593900"/>
          <a:ext cx="3000000" cy="3000000"/>
        </p:xfrm>
        <a:graphic>
          <a:graphicData uri="http://schemas.openxmlformats.org/drawingml/2006/table">
            <a:tbl>
              <a:tblPr>
                <a:noFill/>
                <a:tableStyleId>{C1A37A07-15A7-45A7-8C03-C55A16824CC0}</a:tableStyleId>
              </a:tblPr>
              <a:tblGrid>
                <a:gridCol w="3048000"/>
                <a:gridCol w="3048000"/>
                <a:gridCol w="3048000"/>
              </a:tblGrid>
              <a:tr h="684100">
                <a:tc>
                  <a:txBody>
                    <a:bodyPr/>
                    <a:lstStyle/>
                    <a:p>
                      <a:pPr indent="0" lvl="0" marL="0" rtl="0" algn="l">
                        <a:lnSpc>
                          <a:spcPct val="115000"/>
                        </a:lnSpc>
                        <a:spcBef>
                          <a:spcPts val="0"/>
                        </a:spcBef>
                        <a:spcAft>
                          <a:spcPts val="0"/>
                        </a:spcAft>
                        <a:buNone/>
                      </a:pPr>
                      <a:r>
                        <a:t/>
                      </a:r>
                      <a:endParaRPr sz="1600"/>
                    </a:p>
                  </a:txBody>
                  <a:tcPr marT="19050" marB="19050" marR="28575" marL="28575" anchor="b"/>
                </a:tc>
                <a:tc>
                  <a:txBody>
                    <a:bodyPr/>
                    <a:lstStyle/>
                    <a:p>
                      <a:pPr indent="0" lvl="0" marL="0" rtl="0" algn="l">
                        <a:lnSpc>
                          <a:spcPct val="115000"/>
                        </a:lnSpc>
                        <a:spcBef>
                          <a:spcPts val="0"/>
                        </a:spcBef>
                        <a:spcAft>
                          <a:spcPts val="0"/>
                        </a:spcAft>
                        <a:buNone/>
                      </a:pPr>
                      <a:r>
                        <a:rPr b="1" lang="zh-TW" sz="1600"/>
                        <a:t>MongoDB</a:t>
                      </a:r>
                      <a:endParaRPr b="1" sz="1600"/>
                    </a:p>
                  </a:txBody>
                  <a:tcPr marT="19050" marB="19050" marR="28575" marL="28575" anchor="b"/>
                </a:tc>
                <a:tc>
                  <a:txBody>
                    <a:bodyPr/>
                    <a:lstStyle/>
                    <a:p>
                      <a:pPr indent="0" lvl="0" marL="0" rtl="0" algn="l">
                        <a:lnSpc>
                          <a:spcPct val="115000"/>
                        </a:lnSpc>
                        <a:spcBef>
                          <a:spcPts val="0"/>
                        </a:spcBef>
                        <a:spcAft>
                          <a:spcPts val="0"/>
                        </a:spcAft>
                        <a:buNone/>
                      </a:pPr>
                      <a:r>
                        <a:rPr b="1" lang="zh-TW" sz="1600"/>
                        <a:t>SQLite</a:t>
                      </a:r>
                      <a:endParaRPr b="1"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資料格式</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JSON文件</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桌子</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服務器</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MongoDB服務器</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沒有</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交易量</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很高</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低</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可擴展性</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臥式</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垂直限制</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管理員要求</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重大</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最小的</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需要空間</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大</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小</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開源</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是</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是</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速度</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相當快</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非常快</a:t>
                      </a:r>
                      <a:endParaRPr sz="1600"/>
                    </a:p>
                  </a:txBody>
                  <a:tcPr marT="19050" marB="19050" marR="28575" marL="28575" anchor="b"/>
                </a:tc>
              </a:tr>
              <a:tr h="737275">
                <a:tc>
                  <a:txBody>
                    <a:bodyPr/>
                    <a:lstStyle/>
                    <a:p>
                      <a:pPr indent="0" lvl="0" marL="0" rtl="0" algn="l">
                        <a:lnSpc>
                          <a:spcPct val="115000"/>
                        </a:lnSpc>
                        <a:spcBef>
                          <a:spcPts val="0"/>
                        </a:spcBef>
                        <a:spcAft>
                          <a:spcPts val="0"/>
                        </a:spcAft>
                        <a:buNone/>
                      </a:pPr>
                      <a:r>
                        <a:rPr b="1" lang="zh-TW" sz="1600"/>
                        <a:t>理想的用例</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數據量大，數據複雜度低，需要水平擴展</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低數據量，低複雜度，效率和可靠性</a:t>
                      </a:r>
                      <a:endParaRPr sz="1600"/>
                    </a:p>
                  </a:txBody>
                  <a:tcPr marT="19050" marB="19050" marR="28575" marL="28575" anchor="b">
                    <a:lnR cap="flat" cmpd="sng" w="9525">
                      <a:solidFill>
                        <a:srgbClr val="000000"/>
                      </a:solidFill>
                      <a:prstDash val="solid"/>
                      <a:round/>
                      <a:headEnd len="sm" w="sm" type="none"/>
                      <a:tailEnd len="sm" w="sm" type="none"/>
                    </a:lnR>
                  </a:tcPr>
                </a:tc>
              </a:tr>
            </a:tbl>
          </a:graphicData>
        </a:graphic>
      </p:graphicFrame>
      <p:sp>
        <p:nvSpPr>
          <p:cNvPr id="914" name="Google Shape;914;p103"/>
          <p:cNvSpPr txBox="1"/>
          <p:nvPr>
            <p:ph type="title"/>
          </p:nvPr>
        </p:nvSpPr>
        <p:spPr>
          <a:xfrm>
            <a:off x="1291050" y="43350"/>
            <a:ext cx="7030500" cy="6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Arial"/>
                <a:ea typeface="Arial"/>
                <a:cs typeface="Arial"/>
                <a:sym typeface="Arial"/>
              </a:rPr>
              <a:t>mongodb跟sqlite</a:t>
            </a:r>
            <a:r>
              <a:rPr lang="zh-TW">
                <a:latin typeface="Arial"/>
                <a:ea typeface="Arial"/>
                <a:cs typeface="Arial"/>
                <a:sym typeface="Arial"/>
              </a:rPr>
              <a:t>比較表</a:t>
            </a:r>
            <a:endParaRPr>
              <a:latin typeface="Arial"/>
              <a:ea typeface="Arial"/>
              <a:cs typeface="Arial"/>
              <a:sym typeface="Arial"/>
            </a:endParaRPr>
          </a:p>
        </p:txBody>
      </p:sp>
      <p:pic>
        <p:nvPicPr>
          <p:cNvPr id="915" name="Google Shape;915;p103"/>
          <p:cNvPicPr preferRelativeResize="0"/>
          <p:nvPr/>
        </p:nvPicPr>
        <p:blipFill>
          <a:blip r:embed="rId3">
            <a:alphaModFix/>
          </a:blip>
          <a:stretch>
            <a:fillRect/>
          </a:stretch>
        </p:blipFill>
        <p:spPr>
          <a:xfrm>
            <a:off x="8410525" y="4867075"/>
            <a:ext cx="665350" cy="222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4"/>
          <p:cNvSpPr txBox="1"/>
          <p:nvPr>
            <p:ph type="title"/>
          </p:nvPr>
        </p:nvSpPr>
        <p:spPr>
          <a:xfrm>
            <a:off x="1348650" y="1350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wireframe</a:t>
            </a:r>
            <a:r>
              <a:rPr lang="zh-TW"/>
              <a:t>是啥？</a:t>
            </a:r>
            <a:endParaRPr/>
          </a:p>
        </p:txBody>
      </p:sp>
      <p:sp>
        <p:nvSpPr>
          <p:cNvPr id="921" name="Google Shape;921;p104"/>
          <p:cNvSpPr txBox="1"/>
          <p:nvPr>
            <p:ph idx="1" type="body"/>
          </p:nvPr>
        </p:nvSpPr>
        <p:spPr>
          <a:xfrm>
            <a:off x="1243950" y="805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000000"/>
                </a:solidFill>
                <a:latin typeface="Arial"/>
                <a:ea typeface="Arial"/>
                <a:cs typeface="Arial"/>
                <a:sym typeface="Arial"/>
              </a:rPr>
              <a:t>Wireframe</a:t>
            </a:r>
            <a:r>
              <a:rPr lang="zh-TW" sz="2000">
                <a:solidFill>
                  <a:srgbClr val="000000"/>
                </a:solidFill>
                <a:latin typeface="Arial"/>
                <a:ea typeface="Arial"/>
                <a:cs typeface="Arial"/>
                <a:sym typeface="Arial"/>
              </a:rPr>
              <a:t> 是一種</a:t>
            </a:r>
            <a:r>
              <a:rPr lang="zh-TW" sz="2000">
                <a:solidFill>
                  <a:srgbClr val="FF0000"/>
                </a:solidFill>
                <a:latin typeface="Arial"/>
                <a:ea typeface="Arial"/>
                <a:cs typeface="Arial"/>
                <a:sym typeface="Arial"/>
              </a:rPr>
              <a:t>低保真度</a:t>
            </a:r>
            <a:r>
              <a:rPr lang="zh-TW" sz="2000">
                <a:solidFill>
                  <a:srgbClr val="000000"/>
                </a:solidFill>
                <a:latin typeface="Arial"/>
                <a:ea typeface="Arial"/>
                <a:cs typeface="Arial"/>
                <a:sym typeface="Arial"/>
              </a:rPr>
              <a:t>的設計原型，在</a:t>
            </a:r>
            <a:r>
              <a:rPr lang="zh-TW" sz="2000">
                <a:solidFill>
                  <a:srgbClr val="FF0000"/>
                </a:solidFill>
                <a:latin typeface="Arial"/>
                <a:ea typeface="Arial"/>
                <a:cs typeface="Arial"/>
                <a:sym typeface="Arial"/>
              </a:rPr>
              <a:t>去除所有視覺設計細節之下，進行頁面結構、功能、內容規劃。 初次接觸</a:t>
            </a:r>
            <a:r>
              <a:rPr b="1" lang="zh-TW" sz="2000">
                <a:solidFill>
                  <a:srgbClr val="FF0000"/>
                </a:solidFill>
                <a:latin typeface="Arial"/>
                <a:ea typeface="Arial"/>
                <a:cs typeface="Arial"/>
                <a:sym typeface="Arial"/>
              </a:rPr>
              <a:t>Wireframe</a:t>
            </a:r>
            <a:r>
              <a:rPr lang="zh-TW" sz="2000">
                <a:solidFill>
                  <a:srgbClr val="FF0000"/>
                </a:solidFill>
                <a:latin typeface="Arial"/>
                <a:ea typeface="Arial"/>
                <a:cs typeface="Arial"/>
                <a:sym typeface="Arial"/>
              </a:rPr>
              <a:t>的人會非常不習慣這種呈現方式，頁面上只有方框和文字，沒有圖片和色彩。</a:t>
            </a:r>
            <a:endParaRPr b="1" sz="2000">
              <a:solidFill>
                <a:srgbClr val="FF0000"/>
              </a:solidFill>
              <a:latin typeface="Arial"/>
              <a:ea typeface="Arial"/>
              <a:cs typeface="Arial"/>
              <a:sym typeface="Arial"/>
            </a:endParaRPr>
          </a:p>
          <a:p>
            <a:pPr indent="0" lvl="0" marL="0" rtl="0" algn="l">
              <a:spcBef>
                <a:spcPts val="1600"/>
              </a:spcBef>
              <a:spcAft>
                <a:spcPts val="1600"/>
              </a:spcAft>
              <a:buNone/>
            </a:pPr>
            <a:r>
              <a:rPr lang="zh-TW" sz="2000">
                <a:solidFill>
                  <a:srgbClr val="0000FF"/>
                </a:solidFill>
                <a:latin typeface="Arial"/>
                <a:ea typeface="Arial"/>
                <a:cs typeface="Arial"/>
                <a:sym typeface="Arial"/>
              </a:rPr>
              <a:t>網站線框，也稱為頁面示意圖或屏幕藍圖</a:t>
            </a:r>
            <a:r>
              <a:rPr lang="zh-TW" sz="2000">
                <a:solidFill>
                  <a:srgbClr val="000000"/>
                </a:solidFill>
                <a:latin typeface="Arial"/>
                <a:ea typeface="Arial"/>
                <a:cs typeface="Arial"/>
                <a:sym typeface="Arial"/>
              </a:rPr>
              <a:t>，是表示</a:t>
            </a:r>
            <a:r>
              <a:rPr lang="zh-TW" sz="2000">
                <a:solidFill>
                  <a:srgbClr val="0000FF"/>
                </a:solidFill>
                <a:latin typeface="Arial"/>
                <a:ea typeface="Arial"/>
                <a:cs typeface="Arial"/>
                <a:sym typeface="Arial"/>
              </a:rPr>
              <a:t>網站框架的可視化指南</a:t>
            </a:r>
            <a:r>
              <a:rPr lang="zh-TW" sz="2000">
                <a:solidFill>
                  <a:srgbClr val="000000"/>
                </a:solidFill>
                <a:latin typeface="Arial"/>
                <a:ea typeface="Arial"/>
                <a:cs typeface="Arial"/>
                <a:sym typeface="Arial"/>
              </a:rPr>
              <a:t>。創建線框的</a:t>
            </a:r>
            <a:r>
              <a:rPr lang="zh-TW" sz="2000">
                <a:solidFill>
                  <a:srgbClr val="0000FF"/>
                </a:solidFill>
                <a:latin typeface="Arial"/>
                <a:ea typeface="Arial"/>
                <a:cs typeface="Arial"/>
                <a:sym typeface="Arial"/>
              </a:rPr>
              <a:t>目的是排列元素以最好地實現特定目的</a:t>
            </a:r>
            <a:r>
              <a:rPr lang="zh-TW" sz="2000">
                <a:solidFill>
                  <a:srgbClr val="000000"/>
                </a:solidFill>
                <a:latin typeface="Arial"/>
                <a:ea typeface="Arial"/>
                <a:cs typeface="Arial"/>
                <a:sym typeface="Arial"/>
              </a:rPr>
              <a:t>。目的通常是</a:t>
            </a:r>
            <a:r>
              <a:rPr lang="zh-TW" sz="2000">
                <a:solidFill>
                  <a:srgbClr val="0000FF"/>
                </a:solidFill>
                <a:latin typeface="Arial"/>
                <a:ea typeface="Arial"/>
                <a:cs typeface="Arial"/>
                <a:sym typeface="Arial"/>
              </a:rPr>
              <a:t>由業務目標和創造性想法決定的</a:t>
            </a:r>
            <a:r>
              <a:rPr lang="zh-TW" sz="2000">
                <a:solidFill>
                  <a:srgbClr val="000000"/>
                </a:solidFill>
                <a:latin typeface="Arial"/>
                <a:ea typeface="Arial"/>
                <a:cs typeface="Arial"/>
                <a:sym typeface="Arial"/>
              </a:rPr>
              <a:t>。線框</a:t>
            </a:r>
            <a:r>
              <a:rPr lang="zh-TW" sz="2000">
                <a:solidFill>
                  <a:srgbClr val="FF0000"/>
                </a:solidFill>
                <a:latin typeface="Arial"/>
                <a:ea typeface="Arial"/>
                <a:cs typeface="Arial"/>
                <a:sym typeface="Arial"/>
              </a:rPr>
              <a:t>描述了網站內容的頁面佈局或排列</a:t>
            </a:r>
            <a:r>
              <a:rPr lang="zh-TW" sz="2000">
                <a:solidFill>
                  <a:srgbClr val="000000"/>
                </a:solidFill>
                <a:latin typeface="Arial"/>
                <a:ea typeface="Arial"/>
                <a:cs typeface="Arial"/>
                <a:sym typeface="Arial"/>
              </a:rPr>
              <a:t>，包括界面元素和導航系統，以及它們如何協同工作。線框通常缺乏排版樣式，顏色或圖形，因為主要的焦點在於功能，行為和內容的優先級</a:t>
            </a:r>
            <a:endParaRPr sz="2000"/>
          </a:p>
        </p:txBody>
      </p:sp>
      <p:pic>
        <p:nvPicPr>
          <p:cNvPr id="922" name="Google Shape;922;p10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